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367" r:id="rId3"/>
    <p:sldId id="370" r:id="rId4"/>
    <p:sldId id="365" r:id="rId5"/>
    <p:sldId id="368" r:id="rId6"/>
    <p:sldId id="369" r:id="rId7"/>
    <p:sldId id="331" r:id="rId8"/>
  </p:sldIdLst>
  <p:sldSz cx="12192000" cy="6858000"/>
  <p:notesSz cx="6888163" cy="100187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66"/>
    <a:srgbClr val="751D70"/>
    <a:srgbClr val="07147A"/>
    <a:srgbClr val="5482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 mitjà 2 - èmfasi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60" autoAdjust="0"/>
    <p:restoredTop sz="90600" autoAdjust="0"/>
  </p:normalViewPr>
  <p:slideViewPr>
    <p:cSldViewPr snapToGrid="0" snapToObjects="1">
      <p:cViewPr varScale="1">
        <p:scale>
          <a:sx n="69" d="100"/>
          <a:sy n="69" d="100"/>
        </p:scale>
        <p:origin x="232" y="29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A32560-C832-144A-95F1-218FC1519E7E}" type="doc">
      <dgm:prSet loTypeId="urn:microsoft.com/office/officeart/2005/8/layout/default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942D9381-C5BF-B245-ACF8-B0B900421722}">
      <dgm:prSet phldrT="[Text]"/>
      <dgm:spPr/>
      <dgm:t>
        <a:bodyPr/>
        <a:lstStyle/>
        <a:p>
          <a:r>
            <a:rPr lang="en-GB" dirty="0">
              <a:latin typeface="Century Gothic" panose="020B0502020202020204" pitchFamily="34" charset="0"/>
            </a:rPr>
            <a:t>Karelia</a:t>
          </a:r>
        </a:p>
      </dgm:t>
    </dgm:pt>
    <dgm:pt modelId="{00047DC6-635B-5747-9736-D47E35208DF9}" type="parTrans" cxnId="{A3AC45C7-D1F3-254E-9728-50E26C10301A}">
      <dgm:prSet/>
      <dgm:spPr/>
      <dgm:t>
        <a:bodyPr/>
        <a:lstStyle/>
        <a:p>
          <a:endParaRPr lang="en-GB">
            <a:latin typeface="Century Gothic" panose="020B0502020202020204" pitchFamily="34" charset="0"/>
          </a:endParaRPr>
        </a:p>
      </dgm:t>
    </dgm:pt>
    <dgm:pt modelId="{FE3C906C-A758-D844-BF08-D8423E906D81}" type="sibTrans" cxnId="{A3AC45C7-D1F3-254E-9728-50E26C10301A}">
      <dgm:prSet/>
      <dgm:spPr/>
      <dgm:t>
        <a:bodyPr/>
        <a:lstStyle/>
        <a:p>
          <a:endParaRPr lang="en-GB">
            <a:latin typeface="Century Gothic" panose="020B0502020202020204" pitchFamily="34" charset="0"/>
          </a:endParaRPr>
        </a:p>
      </dgm:t>
    </dgm:pt>
    <dgm:pt modelId="{E6FAAABD-5FD5-C840-8ACA-1975B21F70D5}">
      <dgm:prSet phldrT="[Text]"/>
      <dgm:spPr/>
      <dgm:t>
        <a:bodyPr/>
        <a:lstStyle/>
        <a:p>
          <a:r>
            <a:rPr lang="en-GB" dirty="0">
              <a:latin typeface="Century Gothic" panose="020B0502020202020204" pitchFamily="34" charset="0"/>
            </a:rPr>
            <a:t>PBU</a:t>
          </a:r>
        </a:p>
      </dgm:t>
    </dgm:pt>
    <dgm:pt modelId="{55C92A14-35B0-334B-AA9F-55D7F84749C1}" type="parTrans" cxnId="{618940F3-D2F8-E842-AFD1-53502F1B263C}">
      <dgm:prSet/>
      <dgm:spPr/>
      <dgm:t>
        <a:bodyPr/>
        <a:lstStyle/>
        <a:p>
          <a:endParaRPr lang="en-GB">
            <a:latin typeface="Century Gothic" panose="020B0502020202020204" pitchFamily="34" charset="0"/>
          </a:endParaRPr>
        </a:p>
      </dgm:t>
    </dgm:pt>
    <dgm:pt modelId="{D7D4F318-17EA-4A4B-A829-BF99FB08C431}" type="sibTrans" cxnId="{618940F3-D2F8-E842-AFD1-53502F1B263C}">
      <dgm:prSet/>
      <dgm:spPr/>
      <dgm:t>
        <a:bodyPr/>
        <a:lstStyle/>
        <a:p>
          <a:endParaRPr lang="en-GB">
            <a:latin typeface="Century Gothic" panose="020B0502020202020204" pitchFamily="34" charset="0"/>
          </a:endParaRPr>
        </a:p>
      </dgm:t>
    </dgm:pt>
    <dgm:pt modelId="{C8D1735A-4B5C-2F47-B640-0885F943B15F}" type="pres">
      <dgm:prSet presAssocID="{E7A32560-C832-144A-95F1-218FC1519E7E}" presName="diagram" presStyleCnt="0">
        <dgm:presLayoutVars>
          <dgm:dir/>
          <dgm:resizeHandles val="exact"/>
        </dgm:presLayoutVars>
      </dgm:prSet>
      <dgm:spPr/>
    </dgm:pt>
    <dgm:pt modelId="{D21B682A-6A38-094C-95AC-B7BC35632BC1}" type="pres">
      <dgm:prSet presAssocID="{942D9381-C5BF-B245-ACF8-B0B900421722}" presName="node" presStyleLbl="node1" presStyleIdx="0" presStyleCnt="2">
        <dgm:presLayoutVars>
          <dgm:bulletEnabled val="1"/>
        </dgm:presLayoutVars>
      </dgm:prSet>
      <dgm:spPr/>
    </dgm:pt>
    <dgm:pt modelId="{37DB8D7F-09EC-A24E-B261-5E37DD6B1AC0}" type="pres">
      <dgm:prSet presAssocID="{FE3C906C-A758-D844-BF08-D8423E906D81}" presName="sibTrans" presStyleCnt="0"/>
      <dgm:spPr/>
    </dgm:pt>
    <dgm:pt modelId="{0D42BC5F-CA8B-6541-9635-423423D93402}" type="pres">
      <dgm:prSet presAssocID="{E6FAAABD-5FD5-C840-8ACA-1975B21F70D5}" presName="node" presStyleLbl="node1" presStyleIdx="1" presStyleCnt="2">
        <dgm:presLayoutVars>
          <dgm:bulletEnabled val="1"/>
        </dgm:presLayoutVars>
      </dgm:prSet>
      <dgm:spPr/>
    </dgm:pt>
  </dgm:ptLst>
  <dgm:cxnLst>
    <dgm:cxn modelId="{462F7C42-9DCE-3445-AD29-F43824C229F4}" type="presOf" srcId="{942D9381-C5BF-B245-ACF8-B0B900421722}" destId="{D21B682A-6A38-094C-95AC-B7BC35632BC1}" srcOrd="0" destOrd="0" presId="urn:microsoft.com/office/officeart/2005/8/layout/default"/>
    <dgm:cxn modelId="{BFFD5966-7CB9-C748-9636-699581356695}" type="presOf" srcId="{E7A32560-C832-144A-95F1-218FC1519E7E}" destId="{C8D1735A-4B5C-2F47-B640-0885F943B15F}" srcOrd="0" destOrd="0" presId="urn:microsoft.com/office/officeart/2005/8/layout/default"/>
    <dgm:cxn modelId="{6B501683-8F40-0E4E-8C08-D296C5814CD8}" type="presOf" srcId="{E6FAAABD-5FD5-C840-8ACA-1975B21F70D5}" destId="{0D42BC5F-CA8B-6541-9635-423423D93402}" srcOrd="0" destOrd="0" presId="urn:microsoft.com/office/officeart/2005/8/layout/default"/>
    <dgm:cxn modelId="{A3AC45C7-D1F3-254E-9728-50E26C10301A}" srcId="{E7A32560-C832-144A-95F1-218FC1519E7E}" destId="{942D9381-C5BF-B245-ACF8-B0B900421722}" srcOrd="0" destOrd="0" parTransId="{00047DC6-635B-5747-9736-D47E35208DF9}" sibTransId="{FE3C906C-A758-D844-BF08-D8423E906D81}"/>
    <dgm:cxn modelId="{618940F3-D2F8-E842-AFD1-53502F1B263C}" srcId="{E7A32560-C832-144A-95F1-218FC1519E7E}" destId="{E6FAAABD-5FD5-C840-8ACA-1975B21F70D5}" srcOrd="1" destOrd="0" parTransId="{55C92A14-35B0-334B-AA9F-55D7F84749C1}" sibTransId="{D7D4F318-17EA-4A4B-A829-BF99FB08C431}"/>
    <dgm:cxn modelId="{E3CEEAC7-3AC0-4D4C-A5C9-DB45F9A1268E}" type="presParOf" srcId="{C8D1735A-4B5C-2F47-B640-0885F943B15F}" destId="{D21B682A-6A38-094C-95AC-B7BC35632BC1}" srcOrd="0" destOrd="0" presId="urn:microsoft.com/office/officeart/2005/8/layout/default"/>
    <dgm:cxn modelId="{F1A2EA95-128F-4F4E-9075-B02F6D60BBF3}" type="presParOf" srcId="{C8D1735A-4B5C-2F47-B640-0885F943B15F}" destId="{37DB8D7F-09EC-A24E-B261-5E37DD6B1AC0}" srcOrd="1" destOrd="0" presId="urn:microsoft.com/office/officeart/2005/8/layout/default"/>
    <dgm:cxn modelId="{846E3134-1BF9-8A45-8B48-AB6B80104107}" type="presParOf" srcId="{C8D1735A-4B5C-2F47-B640-0885F943B15F}" destId="{0D42BC5F-CA8B-6541-9635-423423D93402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1B682A-6A38-094C-95AC-B7BC35632BC1}">
      <dsp:nvSpPr>
        <dsp:cNvPr id="0" name=""/>
        <dsp:cNvSpPr/>
      </dsp:nvSpPr>
      <dsp:spPr>
        <a:xfrm>
          <a:off x="1137" y="817055"/>
          <a:ext cx="4437868" cy="266272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500" kern="1200" dirty="0">
              <a:latin typeface="Century Gothic" panose="020B0502020202020204" pitchFamily="34" charset="0"/>
            </a:rPr>
            <a:t>Karelia</a:t>
          </a:r>
        </a:p>
      </dsp:txBody>
      <dsp:txXfrm>
        <a:off x="1137" y="817055"/>
        <a:ext cx="4437868" cy="2662721"/>
      </dsp:txXfrm>
    </dsp:sp>
    <dsp:sp modelId="{0D42BC5F-CA8B-6541-9635-423423D93402}">
      <dsp:nvSpPr>
        <dsp:cNvPr id="0" name=""/>
        <dsp:cNvSpPr/>
      </dsp:nvSpPr>
      <dsp:spPr>
        <a:xfrm>
          <a:off x="4882793" y="817055"/>
          <a:ext cx="4437868" cy="266272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500" kern="1200" dirty="0">
              <a:latin typeface="Century Gothic" panose="020B0502020202020204" pitchFamily="34" charset="0"/>
            </a:rPr>
            <a:t>PBU</a:t>
          </a:r>
        </a:p>
      </dsp:txBody>
      <dsp:txXfrm>
        <a:off x="4882793" y="817055"/>
        <a:ext cx="4437868" cy="26627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10E95BE5-1591-AD44-AE80-38ADA788D1CF}" type="datetimeFigureOut">
              <a:rPr lang="en-US" smtClean="0"/>
              <a:pPr/>
              <a:t>5/26/21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817" y="4821506"/>
            <a:ext cx="5510530" cy="3944868"/>
          </a:xfrm>
          <a:prstGeom prst="rect">
            <a:avLst/>
          </a:prstGeom>
        </p:spPr>
        <p:txBody>
          <a:bodyPr vert="horz" lIns="96606" tIns="48303" rIns="96606" bIns="48303" rtlCol="0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1698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EF4620A6-3106-3D41-BF4A-81770CEB1E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663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/>
              <a:t>This is an introductory presentation with only 4 content-related slides. The whole session must be delivered in 15 minutes, including Q&amp;A. Convey this message at the beginning of the session; please inform the participants that we will go into the key features of the legal framework in detail in the two presentations after the comfort break</a:t>
            </a:r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8990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5376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0416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8235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7244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6035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/>
              <a:t>Open the floor for any additional question or clarification with prudence. Do not anticipate answer of topics tackled in the following presentations</a:t>
            </a:r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366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7744" y="1789882"/>
            <a:ext cx="6154044" cy="1726692"/>
          </a:xfrm>
          <a:prstGeom prst="rect">
            <a:avLst/>
          </a:prstGeom>
        </p:spPr>
        <p:txBody>
          <a:bodyPr anchor="b"/>
          <a:lstStyle>
            <a:lvl1pPr algn="l">
              <a:defRPr sz="3200" baseline="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7744" y="3733560"/>
            <a:ext cx="6154044" cy="791543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subtitle</a:t>
            </a:r>
            <a:r>
              <a:rPr lang="fi-FI" dirty="0"/>
              <a:t> </a:t>
            </a:r>
            <a:r>
              <a:rPr lang="fi-FI" dirty="0" err="1"/>
              <a:t>style</a:t>
            </a:r>
            <a:r>
              <a:rPr lang="fi-FI" dirty="0"/>
              <a:t>	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726890375"/>
              </p:ext>
            </p:extLst>
          </p:nvPr>
        </p:nvGraphicFramePr>
        <p:xfrm>
          <a:off x="0" y="5928494"/>
          <a:ext cx="12192000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fr-BE" sz="1400" b="0" dirty="0">
                          <a:latin typeface="Century Gothic" pitchFamily="34" charset="0"/>
                        </a:rPr>
                        <a:t> </a:t>
                      </a:r>
                      <a:r>
                        <a:rPr lang="en-US" sz="1400" b="0" noProof="0" dirty="0">
                          <a:latin typeface="Century Gothic" pitchFamily="34" charset="0"/>
                        </a:rPr>
                        <a:t>A project funded by the European Union</a:t>
                      </a:r>
                      <a:endParaRPr lang="en-US" sz="1400" b="0" noProof="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1D7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bg1"/>
                          </a:solidFill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Implemented by a consortium led by</a:t>
                      </a:r>
                      <a:endParaRPr lang="de-DE" sz="1400" b="0" dirty="0">
                        <a:solidFill>
                          <a:schemeClr val="bg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1D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6304855"/>
            <a:ext cx="871728" cy="4815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744" y="6304855"/>
            <a:ext cx="713232" cy="48158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744" y="375174"/>
            <a:ext cx="2888706" cy="980991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D1F4BAF-9FFD-4084-8DF2-439F061C69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r="8053"/>
          <a:stretch/>
        </p:blipFill>
        <p:spPr>
          <a:xfrm>
            <a:off x="7641698" y="2536658"/>
            <a:ext cx="4554783" cy="339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740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7169E505-3E3A-4FAD-97A8-76BDF94871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5498191" y="2233567"/>
            <a:ext cx="5824013" cy="3987736"/>
          </a:xfrm>
          <a:prstGeom prst="rect">
            <a:avLst/>
          </a:prstGeom>
        </p:spPr>
      </p:pic>
      <p:sp>
        <p:nvSpPr>
          <p:cNvPr id="8" name="Rettangolo arrotondato 8"/>
          <p:cNvSpPr/>
          <p:nvPr userDrawn="1"/>
        </p:nvSpPr>
        <p:spPr>
          <a:xfrm>
            <a:off x="806605" y="6176981"/>
            <a:ext cx="10515600" cy="252000"/>
          </a:xfrm>
          <a:prstGeom prst="roundRect">
            <a:avLst/>
          </a:prstGeom>
          <a:solidFill>
            <a:srgbClr val="751D7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dirty="0"/>
          </a:p>
        </p:txBody>
      </p:sp>
      <p:sp>
        <p:nvSpPr>
          <p:cNvPr id="9" name="Rettangolo arrotondato 9"/>
          <p:cNvSpPr/>
          <p:nvPr userDrawn="1"/>
        </p:nvSpPr>
        <p:spPr>
          <a:xfrm>
            <a:off x="806605" y="425753"/>
            <a:ext cx="10515600" cy="252000"/>
          </a:xfrm>
          <a:prstGeom prst="roundRect">
            <a:avLst/>
          </a:prstGeom>
          <a:solidFill>
            <a:srgbClr val="751D7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dirty="0"/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1492405" y="2233567"/>
            <a:ext cx="9144000" cy="2387600"/>
          </a:xfrm>
          <a:prstGeom prst="rect">
            <a:avLst/>
          </a:prstGeom>
        </p:spPr>
        <p:txBody>
          <a:bodyPr anchor="ctr"/>
          <a:lstStyle>
            <a:lvl1pPr algn="ctr">
              <a:defRPr sz="3200" baseline="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pic>
        <p:nvPicPr>
          <p:cNvPr id="7" name="Picture 2" descr="C:\Users\Utente\Desktop\Lavoro\ENI CBC facility\02_Implementation phase\Activity H.1 - Dissemination and publicity\Visual identity\Tesim corporate\Tesim logotype regular\raster\Jpeg RGB\Tesim logo 5 color RGB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34073" y="4761153"/>
            <a:ext cx="792088" cy="12758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18904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B88EC29E-360D-4A14-9194-FBDD7F00C5B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9961908" y="4425013"/>
            <a:ext cx="2230092" cy="204782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6605" y="1627321"/>
            <a:ext cx="10515600" cy="3784399"/>
          </a:xfrm>
        </p:spPr>
        <p:txBody>
          <a:bodyPr/>
          <a:lstStyle>
            <a:lvl1pPr marL="0" indent="0" algn="ctr">
              <a:buNone/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ca-ES"/>
              <a:t>Feu clic per editar els estils del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cxnSp>
        <p:nvCxnSpPr>
          <p:cNvPr id="13" name="Connettore 1 14"/>
          <p:cNvCxnSpPr/>
          <p:nvPr userDrawn="1"/>
        </p:nvCxnSpPr>
        <p:spPr>
          <a:xfrm>
            <a:off x="838200" y="1204973"/>
            <a:ext cx="10477132" cy="33172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1331" y="612850"/>
            <a:ext cx="1980874" cy="405894"/>
          </a:xfrm>
          <a:prstGeom prst="rect">
            <a:avLst/>
          </a:prstGeom>
        </p:spPr>
      </p:pic>
      <p:sp>
        <p:nvSpPr>
          <p:cNvPr id="22" name="Slide Number Placeholder 5"/>
          <p:cNvSpPr txBox="1">
            <a:spLocks/>
          </p:cNvSpPr>
          <p:nvPr userDrawn="1"/>
        </p:nvSpPr>
        <p:spPr>
          <a:xfrm>
            <a:off x="11615936" y="6156799"/>
            <a:ext cx="576064" cy="325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07147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0DA9F56-95DC-464A-AE57-CB8978B1BFDB}" type="slidenum">
              <a:rPr lang="en-US" sz="1400" b="1" smtClean="0">
                <a:solidFill>
                  <a:srgbClr val="751D70"/>
                </a:solidFill>
                <a:latin typeface="Century Gothic" charset="0"/>
                <a:ea typeface="Century Gothic" charset="0"/>
                <a:cs typeface="Century Gothic" charset="0"/>
              </a:rPr>
              <a:pPr/>
              <a:t>‹#›</a:t>
            </a:fld>
            <a:endParaRPr lang="en-US" sz="1400" b="1" dirty="0">
              <a:solidFill>
                <a:srgbClr val="751D70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cxnSp>
        <p:nvCxnSpPr>
          <p:cNvPr id="24" name="Connettore 1 14"/>
          <p:cNvCxnSpPr/>
          <p:nvPr userDrawn="1"/>
        </p:nvCxnSpPr>
        <p:spPr>
          <a:xfrm>
            <a:off x="9157447" y="6486041"/>
            <a:ext cx="3051332" cy="3776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838200" y="549224"/>
            <a:ext cx="8894763" cy="595983"/>
          </a:xfrm>
        </p:spPr>
        <p:txBody>
          <a:bodyPr>
            <a:normAutofit/>
          </a:bodyPr>
          <a:lstStyle>
            <a:lvl1pPr marL="0" indent="0" algn="just">
              <a:buNone/>
              <a:defRPr sz="2400">
                <a:solidFill>
                  <a:srgbClr val="751D70"/>
                </a:solidFill>
              </a:defRPr>
            </a:lvl1pPr>
          </a:lstStyle>
          <a:p>
            <a:pPr lvl="0"/>
            <a:r>
              <a:rPr lang="ca-ES"/>
              <a:t>Feu clic per editar els estils del text del patró</a:t>
            </a:r>
          </a:p>
        </p:txBody>
      </p:sp>
    </p:spTree>
    <p:extLst>
      <p:ext uri="{BB962C8B-B14F-4D97-AF65-F5344CB8AC3E}">
        <p14:creationId xmlns:p14="http://schemas.microsoft.com/office/powerpoint/2010/main" val="257462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2906A4C2-02DD-4FBE-B56C-F4FF90AFB9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9960671" y="4424404"/>
            <a:ext cx="2231329" cy="204843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ca-ES"/>
              <a:t>Feu clic per editar els estils del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ca-ES"/>
              <a:t>Feu clic per editar els estils del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cxnSp>
        <p:nvCxnSpPr>
          <p:cNvPr id="9" name="Connettore 1 14"/>
          <p:cNvCxnSpPr/>
          <p:nvPr userDrawn="1"/>
        </p:nvCxnSpPr>
        <p:spPr>
          <a:xfrm>
            <a:off x="838200" y="1204973"/>
            <a:ext cx="10477132" cy="33172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838200" y="549224"/>
            <a:ext cx="8894763" cy="595983"/>
          </a:xfrm>
        </p:spPr>
        <p:txBody>
          <a:bodyPr>
            <a:normAutofit/>
          </a:bodyPr>
          <a:lstStyle>
            <a:lvl1pPr marL="0" indent="0" algn="just">
              <a:buNone/>
              <a:defRPr sz="2400">
                <a:solidFill>
                  <a:srgbClr val="751D70"/>
                </a:solidFill>
              </a:defRPr>
            </a:lvl1pPr>
          </a:lstStyle>
          <a:p>
            <a:pPr lvl="0"/>
            <a:r>
              <a:rPr lang="ca-ES"/>
              <a:t>Feu clic per editar els estils del text del patró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1331" y="612850"/>
            <a:ext cx="1980874" cy="405894"/>
          </a:xfrm>
          <a:prstGeom prst="rect">
            <a:avLst/>
          </a:prstGeom>
        </p:spPr>
      </p:pic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11615936" y="6156799"/>
            <a:ext cx="576064" cy="325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07147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0DA9F56-95DC-464A-AE57-CB8978B1BFDB}" type="slidenum">
              <a:rPr lang="en-US" sz="1400" b="1" smtClean="0">
                <a:solidFill>
                  <a:srgbClr val="751D70"/>
                </a:solidFill>
                <a:latin typeface="Century Gothic" charset="0"/>
                <a:ea typeface="Century Gothic" charset="0"/>
                <a:cs typeface="Century Gothic" charset="0"/>
              </a:rPr>
              <a:pPr/>
              <a:t>‹#›</a:t>
            </a:fld>
            <a:endParaRPr lang="en-US" sz="1400" b="1" dirty="0">
              <a:solidFill>
                <a:srgbClr val="751D70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cxnSp>
        <p:nvCxnSpPr>
          <p:cNvPr id="17" name="Connettore 1 14"/>
          <p:cNvCxnSpPr/>
          <p:nvPr userDrawn="1"/>
        </p:nvCxnSpPr>
        <p:spPr>
          <a:xfrm>
            <a:off x="9157447" y="6486041"/>
            <a:ext cx="3051332" cy="3776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4141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53EEE756-77A0-41FC-9E84-CFBC2A5725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9960671" y="4424404"/>
            <a:ext cx="2231329" cy="2048434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Feu clic per editar els estils del text del patró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a-ES"/>
              <a:t>Feu clic per editar els estils del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Feu clic per editar els estils del text del patró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a-ES"/>
              <a:t>Feu clic per editar els estils del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cxnSp>
        <p:nvCxnSpPr>
          <p:cNvPr id="11" name="Connettore 1 14"/>
          <p:cNvCxnSpPr/>
          <p:nvPr userDrawn="1"/>
        </p:nvCxnSpPr>
        <p:spPr>
          <a:xfrm>
            <a:off x="838200" y="1204973"/>
            <a:ext cx="10477132" cy="33172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838200" y="549224"/>
            <a:ext cx="8894763" cy="595983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rgbClr val="751D70"/>
                </a:solidFill>
              </a:defRPr>
            </a:lvl1pPr>
          </a:lstStyle>
          <a:p>
            <a:pPr lvl="0"/>
            <a:r>
              <a:rPr lang="ca-ES"/>
              <a:t>Feu clic per editar els estils del text del patró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1331" y="612850"/>
            <a:ext cx="1980874" cy="405894"/>
          </a:xfrm>
          <a:prstGeom prst="rect">
            <a:avLst/>
          </a:prstGeom>
        </p:spPr>
      </p:pic>
      <p:sp>
        <p:nvSpPr>
          <p:cNvPr id="19" name="Slide Number Placeholder 5"/>
          <p:cNvSpPr txBox="1">
            <a:spLocks/>
          </p:cNvSpPr>
          <p:nvPr userDrawn="1"/>
        </p:nvSpPr>
        <p:spPr>
          <a:xfrm>
            <a:off x="11615936" y="6156799"/>
            <a:ext cx="576064" cy="325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07147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0DA9F56-95DC-464A-AE57-CB8978B1BFDB}" type="slidenum">
              <a:rPr lang="en-US" sz="1400" b="1" smtClean="0">
                <a:solidFill>
                  <a:srgbClr val="751D70"/>
                </a:solidFill>
                <a:latin typeface="Century Gothic" charset="0"/>
                <a:ea typeface="Century Gothic" charset="0"/>
                <a:cs typeface="Century Gothic" charset="0"/>
              </a:rPr>
              <a:pPr/>
              <a:t>‹#›</a:t>
            </a:fld>
            <a:endParaRPr lang="en-US" sz="1400" b="1" dirty="0">
              <a:solidFill>
                <a:srgbClr val="751D70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cxnSp>
        <p:nvCxnSpPr>
          <p:cNvPr id="20" name="Connettore 1 14"/>
          <p:cNvCxnSpPr/>
          <p:nvPr userDrawn="1"/>
        </p:nvCxnSpPr>
        <p:spPr>
          <a:xfrm>
            <a:off x="9157447" y="6486041"/>
            <a:ext cx="3051332" cy="3776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1032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1887030A-70DD-48CF-90E9-E59446EF2C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50000"/>
          </a:blip>
          <a:srcRect r="8007"/>
          <a:stretch/>
        </p:blipFill>
        <p:spPr>
          <a:xfrm>
            <a:off x="6827014" y="1877792"/>
            <a:ext cx="5356020" cy="3993226"/>
          </a:xfrm>
          <a:prstGeom prst="rect">
            <a:avLst/>
          </a:prstGeom>
        </p:spPr>
      </p:pic>
      <p:sp>
        <p:nvSpPr>
          <p:cNvPr id="19" name="Title 1"/>
          <p:cNvSpPr>
            <a:spLocks noGrp="1"/>
          </p:cNvSpPr>
          <p:nvPr>
            <p:ph type="ctrTitle"/>
          </p:nvPr>
        </p:nvSpPr>
        <p:spPr>
          <a:xfrm>
            <a:off x="1607672" y="2235240"/>
            <a:ext cx="9144000" cy="2387600"/>
          </a:xfrm>
          <a:prstGeom prst="rect">
            <a:avLst/>
          </a:prstGeom>
        </p:spPr>
        <p:txBody>
          <a:bodyPr anchor="ctr"/>
          <a:lstStyle>
            <a:lvl1pPr algn="ctr">
              <a:defRPr sz="3200" baseline="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039127821"/>
              </p:ext>
            </p:extLst>
          </p:nvPr>
        </p:nvGraphicFramePr>
        <p:xfrm>
          <a:off x="0" y="5871018"/>
          <a:ext cx="12192000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fr-BE" sz="1400" b="0" dirty="0">
                          <a:latin typeface="Century Gothic" pitchFamily="34" charset="0"/>
                        </a:rPr>
                        <a:t> </a:t>
                      </a:r>
                      <a:r>
                        <a:rPr lang="en-US" sz="1400" b="0" noProof="0" dirty="0">
                          <a:latin typeface="Century Gothic" pitchFamily="34" charset="0"/>
                        </a:rPr>
                        <a:t>A project funded by the European Union</a:t>
                      </a:r>
                      <a:endParaRPr lang="en-US" sz="1400" b="0" noProof="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1D7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bg1"/>
                          </a:solidFill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Implemented by a consortium led by:</a:t>
                      </a:r>
                      <a:endParaRPr lang="de-DE" sz="1400" b="0" dirty="0">
                        <a:solidFill>
                          <a:schemeClr val="bg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1D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744" y="6276137"/>
            <a:ext cx="713232" cy="4815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672" y="6329965"/>
            <a:ext cx="871728" cy="48158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744" y="375174"/>
            <a:ext cx="2888706" cy="98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065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27112BCD-413B-4C62-A9A8-D197756239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9960671" y="4424404"/>
            <a:ext cx="2231329" cy="20484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51308"/>
            <a:ext cx="3932237" cy="709047"/>
          </a:xfrm>
          <a:prstGeom prst="rect">
            <a:avLst/>
          </a:prstGeom>
        </p:spPr>
        <p:txBody>
          <a:bodyPr anchor="b"/>
          <a:lstStyle>
            <a:lvl1pPr>
              <a:defRPr sz="280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751308"/>
            <a:ext cx="6172200" cy="3719594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/>
              <a:t>Feu clic per editar els estils del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2460356"/>
            <a:ext cx="3932237" cy="3010546"/>
          </a:xfrm>
        </p:spPr>
        <p:txBody>
          <a:bodyPr>
            <a:norm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Feu clic per editar els estils del text del patró</a:t>
            </a:r>
          </a:p>
        </p:txBody>
      </p:sp>
      <p:cxnSp>
        <p:nvCxnSpPr>
          <p:cNvPr id="10" name="Connettore 1 14"/>
          <p:cNvCxnSpPr/>
          <p:nvPr userDrawn="1"/>
        </p:nvCxnSpPr>
        <p:spPr>
          <a:xfrm>
            <a:off x="838200" y="1204973"/>
            <a:ext cx="10477132" cy="33172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838200" y="549224"/>
            <a:ext cx="8894763" cy="595983"/>
          </a:xfrm>
        </p:spPr>
        <p:txBody>
          <a:bodyPr>
            <a:normAutofit/>
          </a:bodyPr>
          <a:lstStyle>
            <a:lvl1pPr marL="0" indent="0">
              <a:buNone/>
              <a:defRPr sz="3600">
                <a:solidFill>
                  <a:srgbClr val="07147A"/>
                </a:solidFill>
              </a:defRPr>
            </a:lvl1pPr>
          </a:lstStyle>
          <a:p>
            <a:pPr lvl="0"/>
            <a:r>
              <a:rPr lang="ca-ES"/>
              <a:t>Feu clic per editar els estils del text del patró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1331" y="612850"/>
            <a:ext cx="1980874" cy="405894"/>
          </a:xfrm>
          <a:prstGeom prst="rect">
            <a:avLst/>
          </a:prstGeom>
        </p:spPr>
      </p:pic>
      <p:sp>
        <p:nvSpPr>
          <p:cNvPr id="18" name="Slide Number Placeholder 5"/>
          <p:cNvSpPr txBox="1">
            <a:spLocks/>
          </p:cNvSpPr>
          <p:nvPr userDrawn="1"/>
        </p:nvSpPr>
        <p:spPr>
          <a:xfrm>
            <a:off x="11615936" y="6156799"/>
            <a:ext cx="576064" cy="325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07147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0DA9F56-95DC-464A-AE57-CB8978B1BFDB}" type="slidenum">
              <a:rPr lang="en-US" sz="1400" b="1" smtClean="0">
                <a:solidFill>
                  <a:srgbClr val="751D70"/>
                </a:solidFill>
                <a:latin typeface="Century Gothic" charset="0"/>
                <a:ea typeface="Century Gothic" charset="0"/>
                <a:cs typeface="Century Gothic" charset="0"/>
              </a:rPr>
              <a:pPr/>
              <a:t>‹#›</a:t>
            </a:fld>
            <a:endParaRPr lang="en-US" sz="1400" b="1" dirty="0">
              <a:solidFill>
                <a:srgbClr val="751D70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cxnSp>
        <p:nvCxnSpPr>
          <p:cNvPr id="19" name="Connettore 1 14"/>
          <p:cNvCxnSpPr/>
          <p:nvPr userDrawn="1"/>
        </p:nvCxnSpPr>
        <p:spPr>
          <a:xfrm>
            <a:off x="9157447" y="6486041"/>
            <a:ext cx="3051332" cy="3776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0471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C360D047-B447-48D1-AAFF-0C4E27902FE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9960671" y="4424404"/>
            <a:ext cx="2231329" cy="2048434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751308"/>
            <a:ext cx="6172200" cy="371959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a-ES"/>
              <a:t>Feu clic a la icona per afegir una imatge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38200" y="1751308"/>
            <a:ext cx="3932237" cy="709047"/>
          </a:xfrm>
          <a:prstGeom prst="rect">
            <a:avLst/>
          </a:prstGeom>
        </p:spPr>
        <p:txBody>
          <a:bodyPr anchor="b"/>
          <a:lstStyle>
            <a:lvl1pPr>
              <a:defRPr sz="280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2460356"/>
            <a:ext cx="3932237" cy="3010546"/>
          </a:xfrm>
        </p:spPr>
        <p:txBody>
          <a:bodyPr>
            <a:norm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Feu clic per editar els estils del text del patró</a:t>
            </a:r>
          </a:p>
        </p:txBody>
      </p:sp>
      <p:cxnSp>
        <p:nvCxnSpPr>
          <p:cNvPr id="12" name="Connettore 1 14"/>
          <p:cNvCxnSpPr/>
          <p:nvPr userDrawn="1"/>
        </p:nvCxnSpPr>
        <p:spPr>
          <a:xfrm>
            <a:off x="838200" y="1204973"/>
            <a:ext cx="10477132" cy="33172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838200" y="549224"/>
            <a:ext cx="8894763" cy="595983"/>
          </a:xfrm>
        </p:spPr>
        <p:txBody>
          <a:bodyPr>
            <a:normAutofit/>
          </a:bodyPr>
          <a:lstStyle>
            <a:lvl1pPr marL="0" indent="0">
              <a:buNone/>
              <a:defRPr sz="3600">
                <a:solidFill>
                  <a:srgbClr val="07147A"/>
                </a:solidFill>
              </a:defRPr>
            </a:lvl1pPr>
          </a:lstStyle>
          <a:p>
            <a:pPr lvl="0"/>
            <a:r>
              <a:rPr lang="ca-ES"/>
              <a:t>Feu clic per editar els estils del text del patró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1331" y="612850"/>
            <a:ext cx="1980874" cy="405894"/>
          </a:xfrm>
          <a:prstGeom prst="rect">
            <a:avLst/>
          </a:prstGeom>
        </p:spPr>
      </p:pic>
      <p:sp>
        <p:nvSpPr>
          <p:cNvPr id="19" name="Slide Number Placeholder 5"/>
          <p:cNvSpPr txBox="1">
            <a:spLocks/>
          </p:cNvSpPr>
          <p:nvPr userDrawn="1"/>
        </p:nvSpPr>
        <p:spPr>
          <a:xfrm>
            <a:off x="11615936" y="6156799"/>
            <a:ext cx="576064" cy="325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07147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0DA9F56-95DC-464A-AE57-CB8978B1BFDB}" type="slidenum">
              <a:rPr lang="en-US" sz="1400" b="1" smtClean="0">
                <a:solidFill>
                  <a:srgbClr val="751D70"/>
                </a:solidFill>
                <a:latin typeface="Century Gothic" charset="0"/>
                <a:ea typeface="Century Gothic" charset="0"/>
                <a:cs typeface="Century Gothic" charset="0"/>
              </a:rPr>
              <a:pPr/>
              <a:t>‹#›</a:t>
            </a:fld>
            <a:endParaRPr lang="en-US" sz="1400" b="1" dirty="0">
              <a:solidFill>
                <a:srgbClr val="751D70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cxnSp>
        <p:nvCxnSpPr>
          <p:cNvPr id="20" name="Connettore 1 14"/>
          <p:cNvCxnSpPr/>
          <p:nvPr userDrawn="1"/>
        </p:nvCxnSpPr>
        <p:spPr>
          <a:xfrm>
            <a:off x="9157447" y="6486041"/>
            <a:ext cx="3051332" cy="3776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688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ció personalitz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D63E38AF-D9CF-40BA-8840-D13518A152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9960671" y="4424404"/>
            <a:ext cx="2231329" cy="2048434"/>
          </a:xfrm>
          <a:prstGeom prst="rect">
            <a:avLst/>
          </a:prstGeom>
        </p:spPr>
      </p:pic>
      <p:cxnSp>
        <p:nvCxnSpPr>
          <p:cNvPr id="6" name="Connettore 1 14"/>
          <p:cNvCxnSpPr/>
          <p:nvPr userDrawn="1"/>
        </p:nvCxnSpPr>
        <p:spPr>
          <a:xfrm>
            <a:off x="838200" y="1204973"/>
            <a:ext cx="10477132" cy="33172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838200" y="549224"/>
            <a:ext cx="8894763" cy="595983"/>
          </a:xfrm>
        </p:spPr>
        <p:txBody>
          <a:bodyPr>
            <a:normAutofit/>
          </a:bodyPr>
          <a:lstStyle>
            <a:lvl1pPr marL="0" indent="0">
              <a:buNone/>
              <a:defRPr sz="3600">
                <a:solidFill>
                  <a:srgbClr val="07147A"/>
                </a:solidFill>
              </a:defRPr>
            </a:lvl1pPr>
          </a:lstStyle>
          <a:p>
            <a:pPr lvl="0"/>
            <a:r>
              <a:rPr lang="ca-ES"/>
              <a:t>Feu clic per editar els estils del text del patró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1331" y="612850"/>
            <a:ext cx="1980874" cy="405894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11615936" y="6156799"/>
            <a:ext cx="576064" cy="325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07147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0DA9F56-95DC-464A-AE57-CB8978B1BFDB}" type="slidenum">
              <a:rPr lang="en-US" sz="1400" b="1" smtClean="0">
                <a:solidFill>
                  <a:srgbClr val="751D70"/>
                </a:solidFill>
                <a:latin typeface="Century Gothic" charset="0"/>
                <a:ea typeface="Century Gothic" charset="0"/>
                <a:cs typeface="Century Gothic" charset="0"/>
              </a:rPr>
              <a:pPr/>
              <a:t>‹#›</a:t>
            </a:fld>
            <a:endParaRPr lang="en-US" sz="1400" b="1" dirty="0">
              <a:solidFill>
                <a:srgbClr val="751D70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cxnSp>
        <p:nvCxnSpPr>
          <p:cNvPr id="15" name="Connettore 1 14"/>
          <p:cNvCxnSpPr/>
          <p:nvPr userDrawn="1"/>
        </p:nvCxnSpPr>
        <p:spPr>
          <a:xfrm>
            <a:off x="9157447" y="6486041"/>
            <a:ext cx="3051332" cy="3776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8324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/>
              <a:t>Feu clic per editar els estils del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729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61" r:id="rId9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7147A"/>
          </a:solidFill>
          <a:latin typeface="Century Gothic" charset="0"/>
          <a:ea typeface="Century Gothic" charset="0"/>
          <a:cs typeface="Century Gothic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751D70"/>
        </a:buClr>
        <a:buFont typeface="Arial" charset="0"/>
        <a:buChar char="•"/>
        <a:defRPr sz="2800" b="1" kern="1200">
          <a:solidFill>
            <a:srgbClr val="07147A"/>
          </a:solidFill>
          <a:latin typeface="Century Gothic" charset="0"/>
          <a:ea typeface="Century Gothic" charset="0"/>
          <a:cs typeface="Century Gothic" charset="0"/>
        </a:defRPr>
      </a:lvl1pPr>
      <a:lvl2pPr marL="914400" indent="-457200" algn="l" defTabSz="914400" rtl="0" eaLnBrk="1" latinLnBrk="0" hangingPunct="1">
        <a:lnSpc>
          <a:spcPct val="90000"/>
        </a:lnSpc>
        <a:spcBef>
          <a:spcPts val="500"/>
        </a:spcBef>
        <a:buClr>
          <a:srgbClr val="751D70"/>
        </a:buClr>
        <a:buFont typeface="Arial" charset="0"/>
        <a:buChar char="•"/>
        <a:defRPr sz="2400" b="0" kern="1200">
          <a:solidFill>
            <a:srgbClr val="07147A"/>
          </a:solidFill>
          <a:latin typeface="Century Gothic" charset="0"/>
          <a:ea typeface="Century Gothic" charset="0"/>
          <a:cs typeface="Century Gothic" charset="0"/>
        </a:defRPr>
      </a:lvl2pPr>
      <a:lvl3pPr marL="1371600" indent="-457200" algn="l" defTabSz="914400" rtl="0" eaLnBrk="1" latinLnBrk="0" hangingPunct="1">
        <a:lnSpc>
          <a:spcPct val="90000"/>
        </a:lnSpc>
        <a:spcBef>
          <a:spcPts val="500"/>
        </a:spcBef>
        <a:buClr>
          <a:srgbClr val="751D70"/>
        </a:buClr>
        <a:buFont typeface="Arial" charset="0"/>
        <a:buChar char="•"/>
        <a:defRPr sz="2000" kern="1200">
          <a:solidFill>
            <a:srgbClr val="07147A"/>
          </a:solidFill>
          <a:latin typeface="Century Gothic" charset="0"/>
          <a:ea typeface="Century Gothic" charset="0"/>
          <a:cs typeface="Century Gothic" charset="0"/>
        </a:defRPr>
      </a:lvl3pPr>
      <a:lvl4pPr marL="1714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751D70"/>
        </a:buClr>
        <a:buFont typeface="Arial" charset="0"/>
        <a:buChar char="•"/>
        <a:defRPr sz="2000" kern="1200">
          <a:solidFill>
            <a:srgbClr val="07147A"/>
          </a:solidFill>
          <a:latin typeface="Century Gothic" charset="0"/>
          <a:ea typeface="Century Gothic" charset="0"/>
          <a:cs typeface="Century Gothic" charset="0"/>
        </a:defRPr>
      </a:lvl4pPr>
      <a:lvl5pPr marL="21717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751D70"/>
        </a:buClr>
        <a:buFont typeface="Arial" charset="0"/>
        <a:buChar char="•"/>
        <a:defRPr sz="2000" kern="1200">
          <a:solidFill>
            <a:srgbClr val="07147A"/>
          </a:solidFill>
          <a:latin typeface="Century Gothic" charset="0"/>
          <a:ea typeface="Century Gothic" charset="0"/>
          <a:cs typeface="Century Gothic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7743" y="1789882"/>
            <a:ext cx="6757481" cy="1726692"/>
          </a:xfrm>
        </p:spPr>
        <p:txBody>
          <a:bodyPr/>
          <a:lstStyle/>
          <a:p>
            <a:r>
              <a:rPr lang="en-US" dirty="0"/>
              <a:t>Can we find small scale projects in ENI CBC?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28 May 2021</a:t>
            </a:r>
          </a:p>
        </p:txBody>
      </p:sp>
    </p:spTree>
    <p:extLst>
      <p:ext uri="{BB962C8B-B14F-4D97-AF65-F5344CB8AC3E}">
        <p14:creationId xmlns:p14="http://schemas.microsoft.com/office/powerpoint/2010/main" val="707108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ext 1">
            <a:extLst>
              <a:ext uri="{FF2B5EF4-FFF2-40B4-BE49-F238E27FC236}">
                <a16:creationId xmlns:a16="http://schemas.microsoft.com/office/drawing/2014/main" id="{ACA412DF-09CD-492E-B1B0-9499027F19A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rgbClr val="751D70"/>
                </a:solidFill>
              </a:rPr>
              <a:t>Dedicated small scale projects</a:t>
            </a:r>
            <a:endParaRPr lang="ca-ES" sz="2400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96C34C0F-0FBD-BE49-90FB-89FDB8301DA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26568368"/>
              </p:ext>
            </p:extLst>
          </p:nvPr>
        </p:nvGraphicFramePr>
        <p:xfrm>
          <a:off x="1154923" y="1280583"/>
          <a:ext cx="9321800" cy="42968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Rectangle: cantonades arrodonides 2">
            <a:extLst>
              <a:ext uri="{FF2B5EF4-FFF2-40B4-BE49-F238E27FC236}">
                <a16:creationId xmlns:a16="http://schemas.microsoft.com/office/drawing/2014/main" id="{38354E9A-0C6D-4541-826E-B2C9FA49747D}"/>
              </a:ext>
            </a:extLst>
          </p:cNvPr>
          <p:cNvSpPr/>
          <p:nvPr/>
        </p:nvSpPr>
        <p:spPr>
          <a:xfrm>
            <a:off x="2636075" y="4428316"/>
            <a:ext cx="2649506" cy="872753"/>
          </a:xfrm>
          <a:prstGeom prst="roundRect">
            <a:avLst/>
          </a:prstGeom>
          <a:solidFill>
            <a:srgbClr val="751D70"/>
          </a:solidFill>
          <a:ln>
            <a:solidFill>
              <a:srgbClr val="751D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+mj-lt"/>
              </a:rPr>
              <a:t>Fully via SCOs (lump sums - draft budget approach)</a:t>
            </a:r>
          </a:p>
        </p:txBody>
      </p:sp>
      <p:sp>
        <p:nvSpPr>
          <p:cNvPr id="9" name="Rectangle: cantonades arrodonides 2">
            <a:extLst>
              <a:ext uri="{FF2B5EF4-FFF2-40B4-BE49-F238E27FC236}">
                <a16:creationId xmlns:a16="http://schemas.microsoft.com/office/drawing/2014/main" id="{595BFFDD-AE25-274D-BFFD-68E4922B0F28}"/>
              </a:ext>
            </a:extLst>
          </p:cNvPr>
          <p:cNvSpPr/>
          <p:nvPr/>
        </p:nvSpPr>
        <p:spPr>
          <a:xfrm>
            <a:off x="8050940" y="4428315"/>
            <a:ext cx="2649506" cy="872753"/>
          </a:xfrm>
          <a:prstGeom prst="roundRect">
            <a:avLst/>
          </a:prstGeom>
          <a:solidFill>
            <a:srgbClr val="751D70"/>
          </a:solidFill>
          <a:ln>
            <a:solidFill>
              <a:srgbClr val="751D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+mj-lt"/>
              </a:rPr>
              <a:t>Partially via SCOs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21B518-E094-9B4E-B148-4B8C0BFBE2F4}"/>
              </a:ext>
            </a:extLst>
          </p:cNvPr>
          <p:cNvSpPr txBox="1"/>
          <p:nvPr/>
        </p:nvSpPr>
        <p:spPr>
          <a:xfrm>
            <a:off x="3262880" y="1556931"/>
            <a:ext cx="5105885" cy="461665"/>
          </a:xfrm>
          <a:prstGeom prst="rect">
            <a:avLst/>
          </a:prstGeom>
        </p:spPr>
        <p:txBody>
          <a:bodyPr wrap="none" rtlCol="0" anchor="b">
            <a:spAutoFit/>
          </a:bodyPr>
          <a:lstStyle/>
          <a:p>
            <a:r>
              <a:rPr lang="en-PL" sz="2400" b="1" i="1" dirty="0">
                <a:solidFill>
                  <a:srgbClr val="993366"/>
                </a:solidFill>
                <a:latin typeface="+mj-lt"/>
              </a:rPr>
              <a:t>Dedicated micro-project calls in:</a:t>
            </a:r>
          </a:p>
        </p:txBody>
      </p:sp>
    </p:spTree>
    <p:extLst>
      <p:ext uri="{BB962C8B-B14F-4D97-AF65-F5344CB8AC3E}">
        <p14:creationId xmlns:p14="http://schemas.microsoft.com/office/powerpoint/2010/main" val="3194442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ext 1">
            <a:extLst>
              <a:ext uri="{FF2B5EF4-FFF2-40B4-BE49-F238E27FC236}">
                <a16:creationId xmlns:a16="http://schemas.microsoft.com/office/drawing/2014/main" id="{ACA412DF-09CD-492E-B1B0-9499027F19A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rgbClr val="751D70"/>
                </a:solidFill>
              </a:rPr>
              <a:t>Karelia’s experience with micro-projects</a:t>
            </a:r>
            <a:endParaRPr lang="ca-ES" sz="2400" dirty="0"/>
          </a:p>
        </p:txBody>
      </p:sp>
      <p:sp>
        <p:nvSpPr>
          <p:cNvPr id="5" name="QuadreDeText 4">
            <a:extLst>
              <a:ext uri="{FF2B5EF4-FFF2-40B4-BE49-F238E27FC236}">
                <a16:creationId xmlns:a16="http://schemas.microsoft.com/office/drawing/2014/main" id="{65207EC4-06D0-4851-AB64-0F18ADC2AE11}"/>
              </a:ext>
            </a:extLst>
          </p:cNvPr>
          <p:cNvSpPr txBox="1"/>
          <p:nvPr/>
        </p:nvSpPr>
        <p:spPr>
          <a:xfrm>
            <a:off x="933449" y="1421977"/>
            <a:ext cx="10429876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6700" indent="-266700" algn="just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7147A"/>
                </a:solidFill>
                <a:latin typeface="+mj-lt"/>
              </a:rPr>
              <a:t>A </a:t>
            </a:r>
            <a:r>
              <a:rPr lang="en-US" sz="2600" b="1" dirty="0">
                <a:solidFill>
                  <a:srgbClr val="751D70"/>
                </a:solidFill>
                <a:latin typeface="Century Gothic" charset="0"/>
              </a:rPr>
              <a:t>response</a:t>
            </a:r>
            <a:r>
              <a:rPr lang="en-US" sz="2200" dirty="0">
                <a:solidFill>
                  <a:srgbClr val="07147A"/>
                </a:solidFill>
                <a:latin typeface="+mj-lt"/>
              </a:rPr>
              <a:t> to a request by stakeholders,</a:t>
            </a:r>
          </a:p>
          <a:p>
            <a:pPr marL="266700" indent="-266700" algn="just">
              <a:buFont typeface="Arial" panose="020B0604020202020204" pitchFamily="34" charset="0"/>
              <a:buChar char="•"/>
            </a:pPr>
            <a:r>
              <a:rPr lang="en-US" sz="2600" b="1" dirty="0">
                <a:solidFill>
                  <a:srgbClr val="751D70"/>
                </a:solidFill>
                <a:latin typeface="Century Gothic" charset="0"/>
              </a:rPr>
              <a:t>Purpose</a:t>
            </a:r>
            <a:r>
              <a:rPr lang="en-US" sz="2200" dirty="0">
                <a:solidFill>
                  <a:srgbClr val="07147A"/>
                </a:solidFill>
                <a:latin typeface="+mj-lt"/>
              </a:rPr>
              <a:t>: analysis and surveys needed to prepare bigger projects,</a:t>
            </a:r>
          </a:p>
          <a:p>
            <a:pPr marL="266700" indent="-266700" algn="just">
              <a:buFont typeface="Arial" panose="020B0604020202020204" pitchFamily="34" charset="0"/>
              <a:buChar char="•"/>
            </a:pPr>
            <a:r>
              <a:rPr lang="en-US" sz="2600" b="1" dirty="0">
                <a:solidFill>
                  <a:srgbClr val="751D70"/>
                </a:solidFill>
                <a:latin typeface="Century Gothic" charset="0"/>
              </a:rPr>
              <a:t>Simplified procedures </a:t>
            </a:r>
            <a:r>
              <a:rPr lang="en-US" sz="2200" dirty="0">
                <a:solidFill>
                  <a:srgbClr val="07147A"/>
                </a:solidFill>
                <a:latin typeface="+mj-lt"/>
              </a:rPr>
              <a:t>for selection, management and implementation, including simplified cost options (lump sums)</a:t>
            </a:r>
          </a:p>
        </p:txBody>
      </p:sp>
      <p:pic>
        <p:nvPicPr>
          <p:cNvPr id="1026" name="Picture 2" descr="A Team Leader's Challenge: Leading through the Four Stages of Team  Development - Lessons Learned - Gina Abudi">
            <a:extLst>
              <a:ext uri="{FF2B5EF4-FFF2-40B4-BE49-F238E27FC236}">
                <a16:creationId xmlns:a16="http://schemas.microsoft.com/office/drawing/2014/main" id="{E449BE5E-584E-4B7F-B390-ECA7DDCAA4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449" y="3589642"/>
            <a:ext cx="2074323" cy="1380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09654F0-5058-41F0-ACD2-91DA67969501}"/>
              </a:ext>
            </a:extLst>
          </p:cNvPr>
          <p:cNvSpPr/>
          <p:nvPr/>
        </p:nvSpPr>
        <p:spPr>
          <a:xfrm>
            <a:off x="3007772" y="3466943"/>
            <a:ext cx="7981951" cy="1736623"/>
          </a:xfrm>
          <a:prstGeom prst="rect">
            <a:avLst/>
          </a:prstGeom>
          <a:solidFill>
            <a:srgbClr val="07147A"/>
          </a:solidFill>
          <a:ln>
            <a:solidFill>
              <a:srgbClr val="0714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Need for a clear separation in time with calls for regular projects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Need for more clear info to potential applicants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Outputs must have a higher importance in application form when using simplified costs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Application form must be adapted to “lump sum approach”</a:t>
            </a:r>
          </a:p>
        </p:txBody>
      </p:sp>
    </p:spTree>
    <p:extLst>
      <p:ext uri="{BB962C8B-B14F-4D97-AF65-F5344CB8AC3E}">
        <p14:creationId xmlns:p14="http://schemas.microsoft.com/office/powerpoint/2010/main" val="3705256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ext 1">
            <a:extLst>
              <a:ext uri="{FF2B5EF4-FFF2-40B4-BE49-F238E27FC236}">
                <a16:creationId xmlns:a16="http://schemas.microsoft.com/office/drawing/2014/main" id="{ACA412DF-09CD-492E-B1B0-9499027F19A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rgbClr val="751D70"/>
                </a:solidFill>
              </a:rPr>
              <a:t>Karelia’s view for the future</a:t>
            </a:r>
            <a:endParaRPr lang="ca-ES" sz="2400" dirty="0"/>
          </a:p>
        </p:txBody>
      </p:sp>
      <p:sp>
        <p:nvSpPr>
          <p:cNvPr id="9" name="QuadreDeText 8">
            <a:extLst>
              <a:ext uri="{FF2B5EF4-FFF2-40B4-BE49-F238E27FC236}">
                <a16:creationId xmlns:a16="http://schemas.microsoft.com/office/drawing/2014/main" id="{F3ED3D43-577C-4753-9F6D-BAC488415E37}"/>
              </a:ext>
            </a:extLst>
          </p:cNvPr>
          <p:cNvSpPr txBox="1"/>
          <p:nvPr/>
        </p:nvSpPr>
        <p:spPr>
          <a:xfrm>
            <a:off x="933449" y="1641052"/>
            <a:ext cx="1042987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6700" indent="-26670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7147A"/>
                </a:solidFill>
                <a:latin typeface="+mj-lt"/>
              </a:rPr>
              <a:t>Micro-projects </a:t>
            </a:r>
            <a:r>
              <a:rPr lang="en-US" sz="2400" b="1" dirty="0">
                <a:solidFill>
                  <a:srgbClr val="751D70"/>
                </a:solidFill>
                <a:latin typeface="Century Gothic" charset="0"/>
              </a:rPr>
              <a:t>not only </a:t>
            </a:r>
            <a:r>
              <a:rPr lang="en-US" sz="2000" dirty="0">
                <a:solidFill>
                  <a:srgbClr val="07147A"/>
                </a:solidFill>
                <a:latin typeface="+mj-lt"/>
              </a:rPr>
              <a:t>for preparatory actions</a:t>
            </a:r>
          </a:p>
          <a:p>
            <a:pPr marL="266700" indent="-266700" algn="just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751D70"/>
                </a:solidFill>
                <a:latin typeface="Century Gothic" charset="0"/>
              </a:rPr>
              <a:t>Simplified cost options </a:t>
            </a:r>
            <a:r>
              <a:rPr lang="en-US" sz="2000" dirty="0">
                <a:solidFill>
                  <a:srgbClr val="07147A"/>
                </a:solidFill>
                <a:latin typeface="+mj-lt"/>
              </a:rPr>
              <a:t>worked well and may be used for regular projects</a:t>
            </a:r>
          </a:p>
          <a:p>
            <a:pPr marL="266700" indent="-26670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7147A"/>
                </a:solidFill>
                <a:latin typeface="+mj-lt"/>
              </a:rPr>
              <a:t>Applicants and beneficiaries need </a:t>
            </a:r>
            <a:r>
              <a:rPr lang="en-US" sz="2400" b="1" dirty="0">
                <a:solidFill>
                  <a:srgbClr val="751D70"/>
                </a:solidFill>
                <a:latin typeface="Century Gothic" charset="0"/>
              </a:rPr>
              <a:t>specific training on simplified cost options</a:t>
            </a:r>
          </a:p>
        </p:txBody>
      </p:sp>
      <p:pic>
        <p:nvPicPr>
          <p:cNvPr id="6" name="Picture 2" descr="Una herramienta para conocer el futuro de tu negocio">
            <a:extLst>
              <a:ext uri="{FF2B5EF4-FFF2-40B4-BE49-F238E27FC236}">
                <a16:creationId xmlns:a16="http://schemas.microsoft.com/office/drawing/2014/main" id="{D025F641-A382-401F-A9C7-98D980202F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1088" y="3429000"/>
            <a:ext cx="428426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4945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ext 1">
            <a:extLst>
              <a:ext uri="{FF2B5EF4-FFF2-40B4-BE49-F238E27FC236}">
                <a16:creationId xmlns:a16="http://schemas.microsoft.com/office/drawing/2014/main" id="{ACA412DF-09CD-492E-B1B0-9499027F19A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rgbClr val="751D70"/>
                </a:solidFill>
              </a:rPr>
              <a:t>What about the other programmes?</a:t>
            </a:r>
            <a:endParaRPr lang="ca-ES" sz="2400" dirty="0"/>
          </a:p>
        </p:txBody>
      </p:sp>
      <p:sp>
        <p:nvSpPr>
          <p:cNvPr id="9" name="QuadreDeText 8">
            <a:extLst>
              <a:ext uri="{FF2B5EF4-FFF2-40B4-BE49-F238E27FC236}">
                <a16:creationId xmlns:a16="http://schemas.microsoft.com/office/drawing/2014/main" id="{F3ED3D43-577C-4753-9F6D-BAC488415E37}"/>
              </a:ext>
            </a:extLst>
          </p:cNvPr>
          <p:cNvSpPr txBox="1"/>
          <p:nvPr/>
        </p:nvSpPr>
        <p:spPr>
          <a:xfrm>
            <a:off x="2579686" y="1704976"/>
            <a:ext cx="9039226" cy="23750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US" sz="2400" dirty="0">
                <a:solidFill>
                  <a:srgbClr val="07147A"/>
                </a:solidFill>
                <a:latin typeface="+mj-lt"/>
              </a:rPr>
              <a:t>We carried out a </a:t>
            </a:r>
            <a:r>
              <a:rPr lang="en-US" sz="2800" b="1" dirty="0">
                <a:solidFill>
                  <a:srgbClr val="751D70"/>
                </a:solidFill>
                <a:latin typeface="Century Gothic" charset="0"/>
              </a:rPr>
              <a:t>mapping </a:t>
            </a:r>
            <a:r>
              <a:rPr lang="en-US" sz="2400" dirty="0">
                <a:solidFill>
                  <a:srgbClr val="07147A"/>
                </a:solidFill>
                <a:latin typeface="+mj-lt"/>
              </a:rPr>
              <a:t>on the following criteria:</a:t>
            </a:r>
          </a:p>
          <a:p>
            <a:pPr marL="542925" indent="-276225" algn="just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7147A"/>
                </a:solidFill>
                <a:latin typeface="+mj-lt"/>
              </a:rPr>
              <a:t>Projects below </a:t>
            </a:r>
            <a:r>
              <a:rPr lang="en-US" sz="2800" b="1" dirty="0">
                <a:solidFill>
                  <a:srgbClr val="751D70"/>
                </a:solidFill>
                <a:latin typeface="Century Gothic" charset="0"/>
              </a:rPr>
              <a:t>100.000€</a:t>
            </a:r>
          </a:p>
          <a:p>
            <a:pPr marL="542925" indent="-276225" algn="just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7147A"/>
                </a:solidFill>
                <a:latin typeface="+mj-lt"/>
              </a:rPr>
              <a:t>Projects below </a:t>
            </a:r>
            <a:r>
              <a:rPr lang="en-US" sz="2800" b="1" dirty="0">
                <a:solidFill>
                  <a:srgbClr val="751D70"/>
                </a:solidFill>
                <a:latin typeface="Century Gothic" charset="0"/>
              </a:rPr>
              <a:t>200.000€</a:t>
            </a:r>
          </a:p>
          <a:p>
            <a:pPr marL="542925" indent="-276225" algn="just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7147A"/>
                </a:solidFill>
                <a:latin typeface="+mj-lt"/>
              </a:rPr>
              <a:t>Projects below </a:t>
            </a:r>
            <a:r>
              <a:rPr lang="en-US" sz="2800" b="1" dirty="0">
                <a:solidFill>
                  <a:srgbClr val="751D70"/>
                </a:solidFill>
                <a:latin typeface="Century Gothic" charset="0"/>
              </a:rPr>
              <a:t>20%</a:t>
            </a:r>
            <a:r>
              <a:rPr lang="en-US" sz="2400" dirty="0">
                <a:solidFill>
                  <a:srgbClr val="07147A"/>
                </a:solidFill>
                <a:latin typeface="+mj-lt"/>
              </a:rPr>
              <a:t> of the average value</a:t>
            </a:r>
          </a:p>
          <a:p>
            <a:pPr marL="542925" indent="-276225" algn="just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7147A"/>
                </a:solidFill>
                <a:latin typeface="+mj-lt"/>
              </a:rPr>
              <a:t>Projects below </a:t>
            </a:r>
            <a:r>
              <a:rPr lang="en-US" sz="2800" b="1" dirty="0">
                <a:solidFill>
                  <a:srgbClr val="751D70"/>
                </a:solidFill>
                <a:latin typeface="Century Gothic" charset="0"/>
              </a:rPr>
              <a:t>25% </a:t>
            </a:r>
            <a:r>
              <a:rPr lang="en-US" sz="2400" dirty="0">
                <a:solidFill>
                  <a:srgbClr val="07147A"/>
                </a:solidFill>
                <a:latin typeface="+mj-lt"/>
              </a:rPr>
              <a:t>of average value</a:t>
            </a:r>
            <a:endParaRPr lang="en-US" sz="2800" dirty="0">
              <a:solidFill>
                <a:srgbClr val="751D70"/>
              </a:solidFill>
              <a:latin typeface="Century Gothic" charset="0"/>
            </a:endParaRPr>
          </a:p>
        </p:txBody>
      </p:sp>
      <p:pic>
        <p:nvPicPr>
          <p:cNvPr id="3074" name="Picture 2" descr="COOPAPPI">
            <a:extLst>
              <a:ext uri="{FF2B5EF4-FFF2-40B4-BE49-F238E27FC236}">
                <a16:creationId xmlns:a16="http://schemas.microsoft.com/office/drawing/2014/main" id="{937F0070-D6DE-4FD6-93B1-B045D448CF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890" y="2124076"/>
            <a:ext cx="1304924" cy="1304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8C26845A-10FF-453F-A987-F700777AACE4}"/>
              </a:ext>
            </a:extLst>
          </p:cNvPr>
          <p:cNvSpPr/>
          <p:nvPr/>
        </p:nvSpPr>
        <p:spPr>
          <a:xfrm>
            <a:off x="3190875" y="4639754"/>
            <a:ext cx="4714875" cy="1465771"/>
          </a:xfrm>
          <a:prstGeom prst="ellipse">
            <a:avLst/>
          </a:prstGeom>
          <a:solidFill>
            <a:srgbClr val="751D70"/>
          </a:solidFill>
          <a:ln>
            <a:solidFill>
              <a:srgbClr val="751D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+mj-lt"/>
              </a:rPr>
              <a:t>In certain programmes, the thresholds may be different by thematic objectives or priorities</a:t>
            </a:r>
          </a:p>
        </p:txBody>
      </p:sp>
    </p:spTree>
    <p:extLst>
      <p:ext uri="{BB962C8B-B14F-4D97-AF65-F5344CB8AC3E}">
        <p14:creationId xmlns:p14="http://schemas.microsoft.com/office/powerpoint/2010/main" val="11791880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ext 1">
            <a:extLst>
              <a:ext uri="{FF2B5EF4-FFF2-40B4-BE49-F238E27FC236}">
                <a16:creationId xmlns:a16="http://schemas.microsoft.com/office/drawing/2014/main" id="{ACA412DF-09CD-492E-B1B0-9499027F19A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rgbClr val="751D70"/>
                </a:solidFill>
              </a:rPr>
              <a:t>What about the other programmes?</a:t>
            </a:r>
            <a:endParaRPr lang="ca-ES" sz="24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F787F26-1E61-4F72-B739-88AF78E1686E}"/>
              </a:ext>
            </a:extLst>
          </p:cNvPr>
          <p:cNvSpPr/>
          <p:nvPr/>
        </p:nvSpPr>
        <p:spPr>
          <a:xfrm>
            <a:off x="9123363" y="1992313"/>
            <a:ext cx="2781299" cy="1171575"/>
          </a:xfrm>
          <a:prstGeom prst="ellipse">
            <a:avLst/>
          </a:prstGeom>
          <a:solidFill>
            <a:srgbClr val="07147A"/>
          </a:solidFill>
          <a:ln>
            <a:solidFill>
              <a:srgbClr val="0714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+mj-lt"/>
              </a:rPr>
              <a:t>No projects meet criteria for MSB, BSB &amp; IT</a:t>
            </a:r>
          </a:p>
        </p:txBody>
      </p:sp>
      <p:graphicFrame>
        <p:nvGraphicFramePr>
          <p:cNvPr id="3" name="Taula 3">
            <a:extLst>
              <a:ext uri="{FF2B5EF4-FFF2-40B4-BE49-F238E27FC236}">
                <a16:creationId xmlns:a16="http://schemas.microsoft.com/office/drawing/2014/main" id="{2877AD3D-0FD1-41D0-82BF-2673C837BE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0795677"/>
              </p:ext>
            </p:extLst>
          </p:nvPr>
        </p:nvGraphicFramePr>
        <p:xfrm>
          <a:off x="838200" y="1415591"/>
          <a:ext cx="8128000" cy="46228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3883014598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66312343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413129491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1099802032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8064302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>
                          <a:latin typeface="+mj-lt"/>
                        </a:rPr>
                        <a:t>Programme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>
                          <a:latin typeface="+mj-lt"/>
                        </a:rPr>
                        <a:t>Projects &lt; 100k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>
                          <a:latin typeface="+mj-lt"/>
                        </a:rPr>
                        <a:t>Projects &lt; 200k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>
                          <a:latin typeface="+mj-lt"/>
                        </a:rPr>
                        <a:t>Projects below 20% average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>
                          <a:latin typeface="+mj-lt"/>
                        </a:rPr>
                        <a:t>Projects below 25% 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853493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err="1">
                          <a:latin typeface="+mj-lt"/>
                        </a:rPr>
                        <a:t>Kolarctic</a:t>
                      </a:r>
                      <a:endParaRPr lang="en-US" noProof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40%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40%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40%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42%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36586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Karelia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20%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20%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20%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20%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43189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PBU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14%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14%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14%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15%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03756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EERU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11%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33%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33%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33%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5052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ROMD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33%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46%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59%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32858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ROUA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22%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19%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22%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81803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LVRU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19%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15078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LLB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88331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PLRU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96935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SEFR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5385863"/>
                  </a:ext>
                </a:extLst>
              </a:tr>
            </a:tbl>
          </a:graphicData>
        </a:graphic>
      </p:graphicFrame>
      <p:sp>
        <p:nvSpPr>
          <p:cNvPr id="7" name="Oval 6">
            <a:extLst>
              <a:ext uri="{FF2B5EF4-FFF2-40B4-BE49-F238E27FC236}">
                <a16:creationId xmlns:a16="http://schemas.microsoft.com/office/drawing/2014/main" id="{DFAACA9A-AE6E-48A7-832A-149CE714DE9C}"/>
              </a:ext>
            </a:extLst>
          </p:cNvPr>
          <p:cNvSpPr/>
          <p:nvPr/>
        </p:nvSpPr>
        <p:spPr>
          <a:xfrm>
            <a:off x="9123363" y="3302528"/>
            <a:ext cx="2781299" cy="1171575"/>
          </a:xfrm>
          <a:prstGeom prst="ellipse">
            <a:avLst/>
          </a:prstGeom>
          <a:solidFill>
            <a:srgbClr val="07147A"/>
          </a:solidFill>
          <a:ln>
            <a:solidFill>
              <a:srgbClr val="0714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+mj-lt"/>
              </a:rPr>
              <a:t>1 project meets criteria for HSRU &amp; LTRU</a:t>
            </a:r>
          </a:p>
        </p:txBody>
      </p:sp>
      <p:sp>
        <p:nvSpPr>
          <p:cNvPr id="4" name="Rectangle: cantonades arrodonides 3">
            <a:extLst>
              <a:ext uri="{FF2B5EF4-FFF2-40B4-BE49-F238E27FC236}">
                <a16:creationId xmlns:a16="http://schemas.microsoft.com/office/drawing/2014/main" id="{F010AD30-AA14-42C1-B8FD-8ADBB1E89148}"/>
              </a:ext>
            </a:extLst>
          </p:cNvPr>
          <p:cNvSpPr/>
          <p:nvPr/>
        </p:nvSpPr>
        <p:spPr>
          <a:xfrm>
            <a:off x="6362700" y="6308776"/>
            <a:ext cx="2400300" cy="3226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+mj-lt"/>
              </a:rPr>
              <a:t>Data February 2021</a:t>
            </a:r>
          </a:p>
        </p:txBody>
      </p:sp>
    </p:spTree>
    <p:extLst>
      <p:ext uri="{BB962C8B-B14F-4D97-AF65-F5344CB8AC3E}">
        <p14:creationId xmlns:p14="http://schemas.microsoft.com/office/powerpoint/2010/main" val="2647371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ol 2">
            <a:extLst>
              <a:ext uri="{FF2B5EF4-FFF2-40B4-BE49-F238E27FC236}">
                <a16:creationId xmlns:a16="http://schemas.microsoft.com/office/drawing/2014/main" id="{85AB8FCB-B1EB-4E65-B8B4-9965CD3AE0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89458" y="2282824"/>
            <a:ext cx="5301867" cy="2593975"/>
          </a:xfrm>
        </p:spPr>
        <p:txBody>
          <a:bodyPr/>
          <a:lstStyle/>
          <a:p>
            <a:r>
              <a:rPr lang="en-US" dirty="0"/>
              <a:t>We do not start from scratch!</a:t>
            </a:r>
          </a:p>
        </p:txBody>
      </p:sp>
    </p:spTree>
    <p:extLst>
      <p:ext uri="{BB962C8B-B14F-4D97-AF65-F5344CB8AC3E}">
        <p14:creationId xmlns:p14="http://schemas.microsoft.com/office/powerpoint/2010/main" val="420118576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l'Office">
  <a:themeElements>
    <a:clrScheme name="TESIM COLOURS">
      <a:dk1>
        <a:srgbClr val="07147A"/>
      </a:dk1>
      <a:lt1>
        <a:srgbClr val="FFFFFF"/>
      </a:lt1>
      <a:dk2>
        <a:srgbClr val="751D70"/>
      </a:dk2>
      <a:lt2>
        <a:srgbClr val="FFFFFF"/>
      </a:lt2>
      <a:accent1>
        <a:srgbClr val="5B9BD5"/>
      </a:accent1>
      <a:accent2>
        <a:srgbClr val="5A1BAD"/>
      </a:accent2>
      <a:accent3>
        <a:srgbClr val="A5A5A5"/>
      </a:accent3>
      <a:accent4>
        <a:srgbClr val="9B66E0"/>
      </a:accent4>
      <a:accent5>
        <a:srgbClr val="4472C4"/>
      </a:accent5>
      <a:accent6>
        <a:srgbClr val="07147A"/>
      </a:accent6>
      <a:hlink>
        <a:srgbClr val="4755C6"/>
      </a:hlink>
      <a:folHlink>
        <a:srgbClr val="42103F"/>
      </a:folHlink>
    </a:clrScheme>
    <a:fontScheme name="Century Gothic-Palatino Linotyp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anchor="b"/>
      <a:lstStyle>
        <a:defPPr>
          <a:defRPr sz="3600" dirty="0" err="1" smtClean="0">
            <a:solidFill>
              <a:srgbClr val="07147A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SIM_PPT_Template_After Brexit_Light.pptx" id="{E929C09F-81DC-4F2B-86CC-FCD9C7C85494}" vid="{9FDD5897-255A-4027-A717-C4FA7335C0D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TESIM_Template</Template>
  <TotalTime>1892</TotalTime>
  <Words>441</Words>
  <Application>Microsoft Macintosh PowerPoint</Application>
  <PresentationFormat>Widescreen</PresentationFormat>
  <Paragraphs>96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Century Gothic</vt:lpstr>
      <vt:lpstr>Palatino Linotype</vt:lpstr>
      <vt:lpstr>Tema de l'Office</vt:lpstr>
      <vt:lpstr>Can we find small scale projects in ENI CBC?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We do not start from scratch!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Albert Sorrosal</dc:creator>
  <cp:lastModifiedBy>Edmunds Sniķeris</cp:lastModifiedBy>
  <cp:revision>54</cp:revision>
  <cp:lastPrinted>2021-05-25T14:17:43Z</cp:lastPrinted>
  <dcterms:created xsi:type="dcterms:W3CDTF">2021-01-12T11:21:12Z</dcterms:created>
  <dcterms:modified xsi:type="dcterms:W3CDTF">2021-05-26T06:38:33Z</dcterms:modified>
</cp:coreProperties>
</file>