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  <p:sldMasterId id="2147483827" r:id="rId2"/>
    <p:sldMasterId id="2147483863" r:id="rId3"/>
  </p:sldMasterIdLst>
  <p:notesMasterIdLst>
    <p:notesMasterId r:id="rId16"/>
  </p:notesMasterIdLst>
  <p:handoutMasterIdLst>
    <p:handoutMasterId r:id="rId17"/>
  </p:handoutMasterIdLst>
  <p:sldIdLst>
    <p:sldId id="256" r:id="rId4"/>
    <p:sldId id="344" r:id="rId5"/>
    <p:sldId id="368" r:id="rId6"/>
    <p:sldId id="369" r:id="rId7"/>
    <p:sldId id="366" r:id="rId8"/>
    <p:sldId id="372" r:id="rId9"/>
    <p:sldId id="367" r:id="rId10"/>
    <p:sldId id="373" r:id="rId11"/>
    <p:sldId id="365" r:id="rId12"/>
    <p:sldId id="370" r:id="rId13"/>
    <p:sldId id="351" r:id="rId14"/>
    <p:sldId id="352" r:id="rId15"/>
  </p:sldIdLst>
  <p:sldSz cx="12192000" cy="6858000"/>
  <p:notesSz cx="6797675" cy="9926638"/>
  <p:custDataLst>
    <p:tags r:id="rId18"/>
  </p:custDataLst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81" userDrawn="1">
          <p15:clr>
            <a:srgbClr val="A4A3A4"/>
          </p15:clr>
        </p15:guide>
        <p15:guide id="4" orient="horz" pos="3985" userDrawn="1">
          <p15:clr>
            <a:srgbClr val="A4A3A4"/>
          </p15:clr>
        </p15:guide>
        <p15:guide id="5" orient="horz" pos="1299" userDrawn="1">
          <p15:clr>
            <a:srgbClr val="A4A3A4"/>
          </p15:clr>
        </p15:guide>
        <p15:guide id="6" pos="7300" userDrawn="1">
          <p15:clr>
            <a:srgbClr val="A4A3A4"/>
          </p15:clr>
        </p15:guide>
        <p15:guide id="7" pos="3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C2E9BD-7744-49BE-B1D8-E0208C79791B}" v="34" dt="2021-03-12T07:50:33.7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82" autoAdjust="0"/>
    <p:restoredTop sz="90476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408" y="192"/>
      </p:cViewPr>
      <p:guideLst>
        <p:guide orient="horz" pos="2160"/>
        <p:guide pos="3840"/>
        <p:guide orient="horz" pos="581"/>
        <p:guide orient="horz" pos="3985"/>
        <p:guide orient="horz" pos="1299"/>
        <p:guide pos="7300"/>
        <p:guide pos="3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 snapToGrid="0" snapToObjects="1" showGuides="1">
      <p:cViewPr varScale="1">
        <p:scale>
          <a:sx n="72" d="100"/>
          <a:sy n="72" d="100"/>
        </p:scale>
        <p:origin x="-3840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F4875627-49FE-4C61-A90C-CD64D9B89875}" type="datetimeFigureOut">
              <a:rPr lang="de-DE" smtClean="0"/>
              <a:t>26.05.21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5EC59734-F9C5-4339-B6BC-41D6FCA3139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611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9CE4E702-3C30-214C-9DDC-EAF3EC8730DF}" type="datetimeFigureOut">
              <a:rPr lang="de-DE" smtClean="0"/>
              <a:t>26.05.21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77782"/>
            <a:ext cx="5438748" cy="3907834"/>
          </a:xfrm>
          <a:prstGeom prst="rect">
            <a:avLst/>
          </a:prstGeom>
        </p:spPr>
        <p:txBody>
          <a:bodyPr vert="horz" lIns="88221" tIns="44111" rIns="88221" bIns="44111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6436F783-29CF-0A40-A357-1453B63EA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52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873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9882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003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6F783-29CF-0A40-A357-1453B63EA96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5259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82213">
              <a:defRPr/>
            </a:pPr>
            <a:fld id="{6436F783-29CF-0A40-A357-1453B63EA960}" type="slidenum">
              <a:rPr lang="de-DE">
                <a:solidFill>
                  <a:prstClr val="black"/>
                </a:solidFill>
                <a:latin typeface="Calibri" panose="020F0502020204030204"/>
              </a:rPr>
              <a:pPr defTabSz="882213">
                <a:defRPr/>
              </a:pPr>
              <a:t>11</a:t>
            </a:fld>
            <a:endParaRPr lang="de-D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9012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24417" y="2745436"/>
            <a:ext cx="6576483" cy="615553"/>
          </a:xfrm>
        </p:spPr>
        <p:txBody>
          <a:bodyPr anchor="b" anchorCtr="0"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/>
              <a:t>Insert Presentation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4417" y="3508351"/>
            <a:ext cx="6576483" cy="744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200" baseline="0">
                <a:solidFill>
                  <a:schemeClr val="tx1"/>
                </a:solidFill>
                <a:latin typeface="+mn-lt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Name of the event</a:t>
            </a:r>
          </a:p>
          <a:p>
            <a:r>
              <a:rPr lang="en-GB" noProof="0" dirty="0"/>
              <a:t>Day Month Year  I  City, Country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624417" y="3438447"/>
            <a:ext cx="657648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7584021" y="2018048"/>
            <a:ext cx="3983567" cy="4068763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4866611"/>
            <a:ext cx="6576483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</a:t>
            </a:r>
            <a:r>
              <a:rPr lang="en-GB" noProof="0" dirty="0" err="1"/>
              <a:t>Autor</a:t>
            </a:r>
            <a:r>
              <a:rPr lang="en-GB" noProof="0" dirty="0"/>
              <a:t> and Organisation</a:t>
            </a: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6121" y="6152202"/>
            <a:ext cx="1965964" cy="49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2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3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4777" userDrawn="1">
          <p15:clr>
            <a:srgbClr val="FBAE40"/>
          </p15:clr>
        </p15:guide>
        <p15:guide id="2" pos="453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s left and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24417" y="2060576"/>
            <a:ext cx="5289600" cy="424815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6277984" y="2060573"/>
            <a:ext cx="5289600" cy="4248152"/>
          </a:xfrm>
        </p:spPr>
        <p:txBody>
          <a:bodyPr/>
          <a:lstStyle>
            <a:lvl1pPr marL="0" indent="0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s right and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277984" y="2060576"/>
            <a:ext cx="5289600" cy="424815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624417" y="2060573"/>
            <a:ext cx="5289600" cy="4248152"/>
          </a:xfrm>
        </p:spPr>
        <p:txBody>
          <a:bodyPr/>
          <a:lstStyle>
            <a:lvl1pPr marL="0" indent="0" algn="l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2"/>
          </p:nvPr>
        </p:nvSpPr>
        <p:spPr>
          <a:xfrm>
            <a:off x="624421" y="2060575"/>
            <a:ext cx="5471583" cy="424815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277984" y="2060575"/>
            <a:ext cx="5289600" cy="4248150"/>
          </a:xfrm>
        </p:spPr>
        <p:txBody>
          <a:bodyPr/>
          <a:lstStyle>
            <a:lvl1pPr marL="0" indent="0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Sma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1785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24417" y="2261791"/>
            <a:ext cx="6576483" cy="615553"/>
          </a:xfrm>
        </p:spPr>
        <p:txBody>
          <a:bodyPr anchor="b" anchorCtr="0"/>
          <a:lstStyle/>
          <a:p>
            <a:r>
              <a:rPr lang="en-GB" noProof="0" dirty="0"/>
              <a:t>Insert Chapter title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624417" y="2954799"/>
            <a:ext cx="657648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624417" y="3429005"/>
            <a:ext cx="6576483" cy="2700339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3037811"/>
            <a:ext cx="6576483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Subtitle</a:t>
            </a:r>
          </a:p>
        </p:txBody>
      </p:sp>
    </p:spTree>
    <p:extLst>
      <p:ext uri="{BB962C8B-B14F-4D97-AF65-F5344CB8AC3E}">
        <p14:creationId xmlns:p14="http://schemas.microsoft.com/office/powerpoint/2010/main" val="98682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4777" userDrawn="1">
          <p15:clr>
            <a:srgbClr val="FBAE40"/>
          </p15:clr>
        </p15:guide>
        <p15:guide id="2" pos="453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802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59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6403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15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19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24417" y="2261791"/>
            <a:ext cx="6576483" cy="615553"/>
          </a:xfrm>
        </p:spPr>
        <p:txBody>
          <a:bodyPr anchor="b" anchorCtr="0"/>
          <a:lstStyle/>
          <a:p>
            <a:r>
              <a:rPr lang="en-GB" noProof="0" dirty="0"/>
              <a:t>Insert Chapter title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624417" y="2954799"/>
            <a:ext cx="657648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624417" y="3429005"/>
            <a:ext cx="6576483" cy="2700339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3037811"/>
            <a:ext cx="6576483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4777" userDrawn="1">
          <p15:clr>
            <a:srgbClr val="FBAE40"/>
          </p15:clr>
        </p15:guide>
        <p15:guide id="2" pos="453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967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237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599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376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63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3215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63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3886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850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846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624417" y="2745439"/>
            <a:ext cx="6576483" cy="615553"/>
          </a:xfrm>
        </p:spPr>
        <p:txBody>
          <a:bodyPr anchor="b" anchorCtr="0"/>
          <a:lstStyle/>
          <a:p>
            <a:r>
              <a:rPr lang="en-GB" noProof="0" dirty="0"/>
              <a:t>The End</a:t>
            </a:r>
          </a:p>
        </p:txBody>
      </p:sp>
      <p:sp>
        <p:nvSpPr>
          <p:cNvPr id="1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4417" y="3508349"/>
            <a:ext cx="657648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200" baseline="0">
                <a:solidFill>
                  <a:schemeClr val="tx1"/>
                </a:solidFill>
                <a:latin typeface="Franklin Gothic Book" charset="0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Insert last words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624417" y="3438447"/>
            <a:ext cx="657648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3900272"/>
            <a:ext cx="6576483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URL</a:t>
            </a:r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9286" y="6205367"/>
            <a:ext cx="1965964" cy="490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4777" userDrawn="1">
          <p15:clr>
            <a:srgbClr val="FBAE40"/>
          </p15:clr>
        </p15:guide>
        <p15:guide id="2" pos="4536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0128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7868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87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5325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798557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/>
        <p:txBody>
          <a:bodyPr/>
          <a:lstStyle>
            <a:lvl1pPr marL="360000" indent="-360000">
              <a:buClr>
                <a:schemeClr val="tx1"/>
              </a:buClr>
              <a:buFont typeface="+mj-lt"/>
              <a:buAutoNum type="arabicPeriod"/>
              <a:defRPr>
                <a:latin typeface="+mn-lt"/>
              </a:defRPr>
            </a:lvl1pPr>
            <a:lvl2pPr marL="360000" indent="-360000">
              <a:buClr>
                <a:schemeClr val="tx1"/>
              </a:buClr>
              <a:buFont typeface="+mj-lt"/>
              <a:buAutoNum type="arabicPeriod"/>
              <a:defRPr/>
            </a:lvl2pPr>
            <a:lvl3pPr marL="360000" indent="-360000">
              <a:buClr>
                <a:schemeClr val="tx1"/>
              </a:buClr>
              <a:buFont typeface="+mj-lt"/>
              <a:buAutoNum type="arabicPeriod"/>
              <a:defRPr/>
            </a:lvl3pPr>
            <a:lvl4pPr marL="360000" indent="-360000">
              <a:buClr>
                <a:schemeClr val="tx1"/>
              </a:buClr>
              <a:buFont typeface="+mj-lt"/>
              <a:buAutoNum type="arabicPeriod"/>
              <a:defRPr/>
            </a:lvl4pPr>
            <a:lvl5pPr marL="360000" indent="-360000">
              <a:buClr>
                <a:schemeClr val="tx1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0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469127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84372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3496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Sma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3239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9284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/>
        <p:txBody>
          <a:bodyPr/>
          <a:lstStyle>
            <a:lvl1pPr marL="360000" indent="-360000">
              <a:buClr>
                <a:schemeClr val="tx1"/>
              </a:buClr>
              <a:buFont typeface="+mj-lt"/>
              <a:buAutoNum type="arabicPeriod"/>
              <a:defRPr>
                <a:latin typeface="+mn-lt"/>
              </a:defRPr>
            </a:lvl1pPr>
            <a:lvl2pPr marL="360000" indent="-360000">
              <a:buClr>
                <a:schemeClr val="tx1"/>
              </a:buClr>
              <a:buFont typeface="+mj-lt"/>
              <a:buAutoNum type="arabicPeriod"/>
              <a:defRPr/>
            </a:lvl2pPr>
            <a:lvl3pPr marL="360000" indent="-360000">
              <a:buClr>
                <a:schemeClr val="tx1"/>
              </a:buClr>
              <a:buFont typeface="+mj-lt"/>
              <a:buAutoNum type="arabicPeriod"/>
              <a:defRPr/>
            </a:lvl3pPr>
            <a:lvl4pPr marL="360000" indent="-360000">
              <a:buClr>
                <a:schemeClr val="tx1"/>
              </a:buClr>
              <a:buFont typeface="+mj-lt"/>
              <a:buAutoNum type="arabicPeriod"/>
              <a:defRPr/>
            </a:lvl4pPr>
            <a:lvl5pPr marL="360000" indent="-360000">
              <a:buClr>
                <a:schemeClr val="tx1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0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469127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20" y="908050"/>
            <a:ext cx="3541685" cy="2592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49676" y="2060575"/>
            <a:ext cx="8117909" cy="484748"/>
          </a:xfrm>
        </p:spPr>
        <p:txBody>
          <a:bodyPr/>
          <a:lstStyle>
            <a:lvl1pPr>
              <a:defRPr baseline="0">
                <a:solidFill>
                  <a:schemeClr val="accent2"/>
                </a:solidFill>
                <a:latin typeface="Franklin Gothic Medium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de-DE" dirty="0"/>
              <a:t> bearbeiten</a:t>
            </a:r>
          </a:p>
        </p:txBody>
      </p:sp>
    </p:spTree>
    <p:extLst>
      <p:ext uri="{BB962C8B-B14F-4D97-AF65-F5344CB8AC3E}">
        <p14:creationId xmlns:p14="http://schemas.microsoft.com/office/powerpoint/2010/main" val="107899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4" r="10775" b="6450"/>
          <a:stretch/>
        </p:blipFill>
        <p:spPr>
          <a:xfrm>
            <a:off x="682500" y="489098"/>
            <a:ext cx="8918700" cy="62094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78318" y="2484615"/>
            <a:ext cx="6355050" cy="3012417"/>
          </a:xfrm>
        </p:spPr>
        <p:txBody>
          <a:bodyPr/>
          <a:lstStyle>
            <a:lvl1pPr>
              <a:defRPr sz="3500" baseline="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de-DE" dirty="0"/>
              <a:t>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7011" y="2060580"/>
            <a:ext cx="10957983" cy="61555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 err="1"/>
              <a:t>Mastertitelformat</a:t>
            </a:r>
            <a:r>
              <a:rPr lang="de-AT" dirty="0"/>
              <a:t> bearbeiten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6754" y="355345"/>
            <a:ext cx="1965964" cy="31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39" r:id="rId2"/>
    <p:sldLayoutId id="2147483840" r:id="rId3"/>
    <p:sldLayoutId id="2147483862" r:id="rId4"/>
    <p:sldLayoutId id="2147483885" r:id="rId5"/>
  </p:sldLayoutIdLst>
  <p:hf hdr="0" dt="0"/>
  <p:txStyles>
    <p:titleStyle>
      <a:lvl1pPr algn="l" defTabSz="609570" rtl="0" eaLnBrk="1" latinLnBrk="0" hangingPunct="1">
        <a:spcBef>
          <a:spcPct val="0"/>
        </a:spcBef>
        <a:buNone/>
        <a:defRPr sz="4000" kern="1200" baseline="0">
          <a:solidFill>
            <a:schemeClr val="tx1"/>
          </a:solidFill>
          <a:latin typeface="Franklin Gothic Demi" charset="0"/>
          <a:ea typeface="+mj-ea"/>
          <a:cs typeface="+mj-cs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93" userDrawn="1">
          <p15:clr>
            <a:srgbClr val="F26B43"/>
          </p15:clr>
        </p15:guide>
        <p15:guide id="3" pos="7287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861" userDrawn="1">
          <p15:clr>
            <a:srgbClr val="F26B43"/>
          </p15:clr>
        </p15:guide>
        <p15:guide id="6" orient="horz" pos="187" userDrawn="1">
          <p15:clr>
            <a:srgbClr val="F26B43"/>
          </p15:clr>
        </p15:guide>
        <p15:guide id="7" orient="horz" pos="1298" userDrawn="1">
          <p15:clr>
            <a:srgbClr val="F26B43"/>
          </p15:clr>
        </p15:guide>
        <p15:guide id="8" pos="4536" userDrawn="1">
          <p15:clr>
            <a:srgbClr val="F26B43"/>
          </p15:clr>
        </p15:guide>
        <p15:guide id="9" orient="horz" pos="5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96949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/>
              <a:t>Insert title for the sheet with two lines </a:t>
            </a:r>
            <a:br>
              <a:rPr lang="en-GB" noProof="0" dirty="0"/>
            </a:br>
            <a:r>
              <a:rPr lang="en-GB" noProof="0" dirty="0"/>
              <a:t>of text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4421" y="2060575"/>
            <a:ext cx="10943167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6" name="Bild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6754" y="355345"/>
            <a:ext cx="1965964" cy="31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8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3" r:id="rId2"/>
    <p:sldLayoutId id="2147483857" r:id="rId3"/>
    <p:sldLayoutId id="2147483858" r:id="rId4"/>
    <p:sldLayoutId id="2147483849" r:id="rId5"/>
    <p:sldLayoutId id="2147483859" r:id="rId6"/>
    <p:sldLayoutId id="2147483855" r:id="rId7"/>
    <p:sldLayoutId id="2147483829" r:id="rId8"/>
    <p:sldLayoutId id="2147483860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 baseline="0">
          <a:solidFill>
            <a:schemeClr val="tx1"/>
          </a:solidFill>
          <a:latin typeface="Franklin Gothic Demi" charset="0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Clr>
          <a:schemeClr val="tx1"/>
        </a:buClr>
        <a:buFont typeface="Arial"/>
        <a:buChar char="•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Clr>
          <a:schemeClr val="tx1"/>
        </a:buClr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7287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572" userDrawn="1">
          <p15:clr>
            <a:srgbClr val="F26B43"/>
          </p15:clr>
        </p15:guide>
        <p15:guide id="8" orient="horz" pos="1298" userDrawn="1">
          <p15:clr>
            <a:srgbClr val="F26B43"/>
          </p15:clr>
        </p15:guide>
        <p15:guide id="9" orient="horz" pos="18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0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  <p:sldLayoutId id="2147483880" r:id="rId17"/>
    <p:sldLayoutId id="2147483881" r:id="rId18"/>
    <p:sldLayoutId id="2147483882" r:id="rId19"/>
    <p:sldLayoutId id="2147483883" r:id="rId20"/>
    <p:sldLayoutId id="2147483884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co@interact-eu.net" TargetMode="External"/><Relationship Id="rId2" Type="http://schemas.openxmlformats.org/officeDocument/2006/relationships/hyperlink" Target="mailto:small@interact-eu.net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24416" y="2129887"/>
            <a:ext cx="5818425" cy="1231106"/>
          </a:xfrm>
        </p:spPr>
        <p:txBody>
          <a:bodyPr/>
          <a:lstStyle/>
          <a:p>
            <a:r>
              <a:rPr lang="en-GB" dirty="0"/>
              <a:t>Small-scale projects</a:t>
            </a:r>
            <a:br>
              <a:rPr lang="en-GB" dirty="0"/>
            </a:br>
            <a:r>
              <a:rPr lang="en-GB" dirty="0"/>
              <a:t>acc. article 24(a)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624417" y="3508351"/>
            <a:ext cx="6576483" cy="338554"/>
          </a:xfrm>
        </p:spPr>
        <p:txBody>
          <a:bodyPr/>
          <a:lstStyle/>
          <a:p>
            <a:r>
              <a:rPr lang="en-GB" dirty="0"/>
              <a:t>28 	May  2021  I  online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846" y="2534142"/>
            <a:ext cx="2987675" cy="2610199"/>
          </a:xfrm>
        </p:spPr>
      </p:pic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624417" y="4866611"/>
            <a:ext cx="6576483" cy="1197251"/>
          </a:xfrm>
        </p:spPr>
        <p:txBody>
          <a:bodyPr/>
          <a:lstStyle/>
          <a:p>
            <a:pPr marL="0" indent="0">
              <a:buNone/>
            </a:pPr>
            <a:r>
              <a:rPr lang="de-AT" dirty="0" err="1"/>
              <a:t>Interact</a:t>
            </a:r>
            <a:r>
              <a:rPr lang="de-AT" dirty="0"/>
              <a:t>:</a:t>
            </a:r>
          </a:p>
          <a:p>
            <a:pPr marL="0" indent="0">
              <a:buNone/>
            </a:pPr>
            <a:r>
              <a:rPr lang="de-AT" dirty="0"/>
              <a:t>Gregorz Golda</a:t>
            </a:r>
          </a:p>
          <a:p>
            <a:pPr marL="0" indent="0">
              <a:buNone/>
            </a:pPr>
            <a:r>
              <a:rPr lang="de-AT" dirty="0"/>
              <a:t>Bernhard Schausberger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9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654314"/>
            <a:ext cx="8207375" cy="484748"/>
          </a:xfrm>
        </p:spPr>
        <p:txBody>
          <a:bodyPr/>
          <a:lstStyle/>
          <a:p>
            <a:r>
              <a:rPr lang="en-GB" dirty="0"/>
              <a:t>Use of SCOs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2" y="1204347"/>
            <a:ext cx="9705145" cy="424815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err="1">
                <a:solidFill>
                  <a:schemeClr val="accent2"/>
                </a:solidFill>
                <a:latin typeface="+mj-lt"/>
              </a:rPr>
              <a:t>Recommnendations</a:t>
            </a:r>
            <a:endParaRPr lang="en-GB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Develop one unified system at programme level!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Use to the extent possible off-the shelf-options and SCOs developed at </a:t>
            </a:r>
            <a:r>
              <a:rPr lang="en-US" sz="2400" dirty="0" err="1"/>
              <a:t>programme</a:t>
            </a:r>
            <a:r>
              <a:rPr lang="en-US" sz="2400" dirty="0"/>
              <a:t> level (also for small-scale projects)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see to develop unit cost / </a:t>
            </a:r>
            <a:r>
              <a:rPr lang="en-US" sz="2400" dirty="0" err="1"/>
              <a:t>evt</a:t>
            </a:r>
            <a:r>
              <a:rPr lang="en-US" sz="2400" dirty="0"/>
              <a:t>. lump sums for recurring items of small value which cannot be covered with other options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take draft budget as last option if all others fail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+mj-lt"/>
              </a:rPr>
              <a:t>Please bear in mind  that introducing SCOs in general will mean a huge extra work burden for MA/JS/RCs; running two systems in parallel makes it even more demanding!!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solidFill>
                  <a:schemeClr val="accent2"/>
                </a:solidFill>
                <a:latin typeface="+mj-lt"/>
              </a:rPr>
              <a:t>Draft budget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Cost benchmark catalogue and a strictly unified approach to (budget) assessment is the </a:t>
            </a:r>
            <a:r>
              <a:rPr lang="en-US" sz="2400" dirty="0" err="1"/>
              <a:t>centre</a:t>
            </a:r>
            <a:r>
              <a:rPr lang="en-US" sz="2400" dirty="0"/>
              <a:t>-piece if Draft Budget is used (since these are the most ‘vulnerable’ parts of the  methodology towards the AA)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01650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7023" y="2290056"/>
            <a:ext cx="6150662" cy="484748"/>
          </a:xfrm>
        </p:spPr>
        <p:txBody>
          <a:bodyPr/>
          <a:lstStyle/>
          <a:p>
            <a:r>
              <a:rPr lang="en-GB" dirty="0"/>
              <a:t>Next events</a:t>
            </a:r>
          </a:p>
        </p:txBody>
      </p:sp>
      <p:pic>
        <p:nvPicPr>
          <p:cNvPr id="1026" name="Picture 2" descr="N:\Afdeling\EXTINTER\2-Interact3\6-Current standards and templates\Interact\Image bank 2016_2017\Pin_100x100mm_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334" y="-3904"/>
            <a:ext cx="3472666" cy="347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751513"/>
              </p:ext>
            </p:extLst>
          </p:nvPr>
        </p:nvGraphicFramePr>
        <p:xfrm>
          <a:off x="683276" y="3154933"/>
          <a:ext cx="8192212" cy="186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436">
                  <a:extLst>
                    <a:ext uri="{9D8B030D-6E8A-4147-A177-3AD203B41FA5}">
                      <a16:colId xmlns:a16="http://schemas.microsoft.com/office/drawing/2014/main" val="3590618739"/>
                    </a:ext>
                  </a:extLst>
                </a:gridCol>
                <a:gridCol w="3988256">
                  <a:extLst>
                    <a:ext uri="{9D8B030D-6E8A-4147-A177-3AD203B41FA5}">
                      <a16:colId xmlns:a16="http://schemas.microsoft.com/office/drawing/2014/main" val="2420896227"/>
                    </a:ext>
                  </a:extLst>
                </a:gridCol>
                <a:gridCol w="1720520">
                  <a:extLst>
                    <a:ext uri="{9D8B030D-6E8A-4147-A177-3AD203B41FA5}">
                      <a16:colId xmlns:a16="http://schemas.microsoft.com/office/drawing/2014/main" val="6079646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  <a:latin typeface="Franklin Gothic Demi" panose="020B0703020102020204" pitchFamily="34" charset="0"/>
                        </a:rPr>
                        <a:t>When?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  <a:latin typeface="Franklin Gothic Demi" panose="020B0703020102020204" pitchFamily="34" charset="0"/>
                        </a:rPr>
                        <a:t>What?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  <a:latin typeface="Franklin Gothic Demi" panose="020B0703020102020204" pitchFamily="34" charset="0"/>
                        </a:rPr>
                        <a:t>Where?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451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095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June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Strategic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Online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277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095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June 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SPF</a:t>
                      </a:r>
                      <a:r>
                        <a:rPr lang="en-US" sz="2000" baseline="0" dirty="0"/>
                        <a:t> &amp; SCO implementation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Online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409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095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September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SMEs,</a:t>
                      </a:r>
                      <a:r>
                        <a:rPr lang="en-US" sz="2000" baseline="0" dirty="0"/>
                        <a:t>  </a:t>
                      </a:r>
                      <a:r>
                        <a:rPr lang="en-US" sz="2000" dirty="0"/>
                        <a:t>Small-scale</a:t>
                      </a:r>
                      <a:r>
                        <a:rPr lang="en-US" sz="2000" baseline="0" dirty="0"/>
                        <a:t> projects, small projects, State aid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Online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889078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1078678" y="6429675"/>
            <a:ext cx="76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/53</a:t>
            </a:r>
          </a:p>
        </p:txBody>
      </p:sp>
    </p:spTree>
    <p:extLst>
      <p:ext uri="{BB962C8B-B14F-4D97-AF65-F5344CB8AC3E}">
        <p14:creationId xmlns:p14="http://schemas.microsoft.com/office/powerpoint/2010/main" val="1414684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Cooperation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materials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on: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www.interact-eu.net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461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8207375" cy="484748"/>
          </a:xfrm>
        </p:spPr>
        <p:txBody>
          <a:bodyPr/>
          <a:lstStyle/>
          <a:p>
            <a:r>
              <a:rPr lang="en-GB" dirty="0"/>
              <a:t>Communities</a:t>
            </a:r>
            <a:endParaRPr lang="en-GB" sz="24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2" y="1671687"/>
            <a:ext cx="8945247" cy="4248150"/>
          </a:xfrm>
        </p:spPr>
        <p:txBody>
          <a:bodyPr/>
          <a:lstStyle/>
          <a:p>
            <a:pPr marL="0" indent="0">
              <a:buNone/>
            </a:pPr>
            <a:r>
              <a:rPr lang="de-AT" sz="2400" dirty="0">
                <a:solidFill>
                  <a:schemeClr val="accent2"/>
                </a:solidFill>
                <a:latin typeface="+mj-lt"/>
              </a:rPr>
              <a:t>Small-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scale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projects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&amp; SPF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community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  <a:p>
            <a:pPr>
              <a:buFont typeface="Arial" charset="0"/>
              <a:buChar char="•"/>
            </a:pPr>
            <a:r>
              <a:rPr lang="de-AT" sz="2400" dirty="0" err="1"/>
              <a:t>We‘ve</a:t>
            </a:r>
            <a:r>
              <a:rPr lang="de-AT" sz="2400" dirty="0"/>
              <a:t> </a:t>
            </a:r>
            <a:r>
              <a:rPr lang="de-AT" sz="2400" dirty="0" err="1"/>
              <a:t>set</a:t>
            </a:r>
            <a:r>
              <a:rPr lang="de-AT" sz="2400" dirty="0"/>
              <a:t> </a:t>
            </a:r>
            <a:r>
              <a:rPr lang="de-AT" sz="2400" dirty="0" err="1"/>
              <a:t>up</a:t>
            </a:r>
            <a:r>
              <a:rPr lang="de-AT" sz="2400" dirty="0"/>
              <a:t> a </a:t>
            </a:r>
            <a:r>
              <a:rPr lang="de-AT" sz="2400" dirty="0" err="1"/>
              <a:t>community</a:t>
            </a:r>
            <a:r>
              <a:rPr lang="de-AT" sz="2400" dirty="0"/>
              <a:t> on </a:t>
            </a:r>
            <a:r>
              <a:rPr lang="de-AT" sz="2400" dirty="0" err="1"/>
              <a:t>small</a:t>
            </a:r>
            <a:r>
              <a:rPr lang="de-AT" sz="2400" dirty="0"/>
              <a:t> / </a:t>
            </a:r>
            <a:r>
              <a:rPr lang="de-AT" sz="2400" dirty="0" err="1"/>
              <a:t>micro</a:t>
            </a:r>
            <a:r>
              <a:rPr lang="de-AT" sz="2400" dirty="0"/>
              <a:t> </a:t>
            </a:r>
            <a:r>
              <a:rPr lang="de-AT" sz="2400" dirty="0" err="1"/>
              <a:t>projects</a:t>
            </a:r>
            <a:r>
              <a:rPr lang="de-AT" sz="2400" dirty="0"/>
              <a:t> SPF and </a:t>
            </a:r>
            <a:r>
              <a:rPr lang="de-AT" sz="2400" dirty="0" err="1"/>
              <a:t>other</a:t>
            </a:r>
            <a:r>
              <a:rPr lang="de-AT" sz="2400" dirty="0"/>
              <a:t> </a:t>
            </a:r>
            <a:r>
              <a:rPr lang="de-AT" sz="2400" dirty="0" err="1"/>
              <a:t>implementation</a:t>
            </a:r>
            <a:r>
              <a:rPr lang="de-AT" sz="2400" dirty="0"/>
              <a:t> </a:t>
            </a:r>
            <a:r>
              <a:rPr lang="de-AT" sz="2400" dirty="0" err="1"/>
              <a:t>models</a:t>
            </a:r>
            <a:r>
              <a:rPr lang="de-AT" sz="2400" dirty="0"/>
              <a:t> – </a:t>
            </a:r>
            <a:r>
              <a:rPr lang="de-AT" sz="2400" dirty="0" err="1"/>
              <a:t>we‘d</a:t>
            </a:r>
            <a:r>
              <a:rPr lang="de-AT" sz="2400" dirty="0"/>
              <a:t> like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dirty="0" err="1"/>
              <a:t>use</a:t>
            </a:r>
            <a:r>
              <a:rPr lang="de-AT" sz="2400" dirty="0"/>
              <a:t> </a:t>
            </a:r>
            <a:r>
              <a:rPr lang="de-AT" sz="2400" dirty="0" err="1"/>
              <a:t>it</a:t>
            </a:r>
            <a:r>
              <a:rPr lang="de-AT" sz="2400" dirty="0"/>
              <a:t> </a:t>
            </a:r>
            <a:r>
              <a:rPr lang="de-AT" sz="2400" dirty="0" err="1"/>
              <a:t>as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place</a:t>
            </a:r>
            <a:r>
              <a:rPr lang="de-AT" sz="2400" dirty="0"/>
              <a:t>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dirty="0" err="1"/>
              <a:t>inform</a:t>
            </a:r>
            <a:r>
              <a:rPr lang="de-AT" sz="2400" dirty="0"/>
              <a:t>, </a:t>
            </a:r>
            <a:r>
              <a:rPr lang="de-AT" sz="2400" dirty="0" err="1"/>
              <a:t>discuss</a:t>
            </a:r>
            <a:r>
              <a:rPr lang="de-AT" sz="2400" dirty="0"/>
              <a:t> and </a:t>
            </a:r>
            <a:r>
              <a:rPr lang="de-AT" sz="2400" dirty="0" err="1"/>
              <a:t>develop</a:t>
            </a:r>
            <a:r>
              <a:rPr lang="de-AT" sz="2400" dirty="0"/>
              <a:t> </a:t>
            </a:r>
            <a:r>
              <a:rPr lang="de-AT" sz="2400" dirty="0" err="1"/>
              <a:t>jointly</a:t>
            </a:r>
            <a:r>
              <a:rPr lang="de-AT" sz="2400" dirty="0"/>
              <a:t> …</a:t>
            </a:r>
          </a:p>
          <a:p>
            <a:pPr>
              <a:buFont typeface="Arial" charset="0"/>
              <a:buChar char="•"/>
            </a:pPr>
            <a:r>
              <a:rPr lang="de-AT" sz="2400" dirty="0"/>
              <a:t>Are </a:t>
            </a:r>
            <a:r>
              <a:rPr lang="de-AT" sz="2400" dirty="0" err="1"/>
              <a:t>you</a:t>
            </a:r>
            <a:r>
              <a:rPr lang="de-AT" sz="2400" dirty="0"/>
              <a:t> in? </a:t>
            </a:r>
            <a:r>
              <a:rPr lang="de-AT" sz="2400" dirty="0" err="1"/>
              <a:t>If</a:t>
            </a:r>
            <a:r>
              <a:rPr lang="de-AT" sz="2400" dirty="0"/>
              <a:t> not &amp; </a:t>
            </a:r>
            <a:r>
              <a:rPr lang="de-AT" sz="2400" dirty="0" err="1"/>
              <a:t>interested</a:t>
            </a:r>
            <a:r>
              <a:rPr lang="de-AT" sz="2400" dirty="0"/>
              <a:t>: </a:t>
            </a:r>
            <a:r>
              <a:rPr lang="de-AT" sz="2400" dirty="0" err="1"/>
              <a:t>request</a:t>
            </a:r>
            <a:r>
              <a:rPr lang="de-AT" sz="2400" dirty="0"/>
              <a:t> </a:t>
            </a:r>
            <a:r>
              <a:rPr lang="de-AT" sz="2400" dirty="0" err="1"/>
              <a:t>to</a:t>
            </a:r>
            <a:r>
              <a:rPr lang="de-AT" sz="2400" dirty="0"/>
              <a:t> Greg, Bernhard </a:t>
            </a:r>
            <a:r>
              <a:rPr lang="de-AT" sz="2400" dirty="0" err="1"/>
              <a:t>or</a:t>
            </a:r>
            <a:r>
              <a:rPr lang="de-AT" sz="2400" dirty="0"/>
              <a:t> </a:t>
            </a:r>
            <a:r>
              <a:rPr lang="de-AT" sz="2400" dirty="0">
                <a:hlinkClick r:id="rId2"/>
              </a:rPr>
              <a:t>small.projects@interact-eu.net</a:t>
            </a:r>
            <a:endParaRPr lang="de-AT" sz="2400" dirty="0"/>
          </a:p>
          <a:p>
            <a:pPr marL="0" indent="0">
              <a:buNone/>
            </a:pPr>
            <a:endParaRPr lang="en-GB" sz="2400" dirty="0">
              <a:solidFill>
                <a:schemeClr val="accent2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accent2"/>
                </a:solidFill>
                <a:latin typeface="+mj-lt"/>
              </a:rPr>
              <a:t>Simplified Cost Options (SCO) community</a:t>
            </a:r>
          </a:p>
          <a:p>
            <a:r>
              <a:rPr lang="en-GB" sz="2400" dirty="0"/>
              <a:t>Welcome also to the complementary SCO community – the treasury and discussion forum for SCOs</a:t>
            </a:r>
          </a:p>
          <a:p>
            <a:r>
              <a:rPr lang="en-GB" sz="2400" dirty="0"/>
              <a:t>Not yet in? request to Katja, Iuliia or </a:t>
            </a:r>
            <a:r>
              <a:rPr lang="en-GB" sz="2400" dirty="0">
                <a:hlinkClick r:id="rId3"/>
              </a:rPr>
              <a:t>sco@interact-eu.net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28676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6"/>
            <a:ext cx="9013849" cy="634995"/>
          </a:xfrm>
        </p:spPr>
        <p:txBody>
          <a:bodyPr/>
          <a:lstStyle/>
          <a:p>
            <a:r>
              <a:rPr lang="en-GB" dirty="0"/>
              <a:t>Projects with limited financial volume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2" y="1776787"/>
            <a:ext cx="8945247" cy="4248150"/>
          </a:xfrm>
        </p:spPr>
        <p:txBody>
          <a:bodyPr/>
          <a:lstStyle/>
          <a:p>
            <a:pPr marL="0" indent="0">
              <a:buNone/>
            </a:pPr>
            <a:r>
              <a:rPr lang="sv-SE" sz="24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Article</a:t>
            </a:r>
            <a:r>
              <a:rPr lang="sv-SE" sz="24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24 Interreg (new)</a:t>
            </a:r>
            <a:endParaRPr lang="en-GB" sz="2400" b="1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/>
              <a:t>Interreg A, B and D </a:t>
            </a:r>
            <a:r>
              <a:rPr lang="en-US" sz="2400" dirty="0" err="1"/>
              <a:t>programmes</a:t>
            </a:r>
            <a:r>
              <a:rPr lang="en-US" sz="2400" dirty="0"/>
              <a:t> shall support projects of limited financial volume, either:</a:t>
            </a:r>
          </a:p>
          <a:p>
            <a:pPr marL="0" indent="0">
              <a:buNone/>
            </a:pPr>
            <a:r>
              <a:rPr lang="en-US" sz="2400" dirty="0"/>
              <a:t>(a) directly within each </a:t>
            </a:r>
            <a:r>
              <a:rPr lang="en-US" sz="2400" dirty="0" err="1"/>
              <a:t>programme</a:t>
            </a:r>
            <a:r>
              <a:rPr lang="en-US" sz="2400" dirty="0"/>
              <a:t>; or</a:t>
            </a:r>
          </a:p>
          <a:p>
            <a:pPr marL="0" indent="0">
              <a:buNone/>
            </a:pPr>
            <a:r>
              <a:rPr lang="en-US" sz="2400" dirty="0"/>
              <a:t>(b) within one or more small project funds.</a:t>
            </a:r>
          </a:p>
          <a:p>
            <a:pPr marL="0" indent="0">
              <a:buNone/>
            </a:pPr>
            <a:r>
              <a:rPr lang="en-US" sz="2400" dirty="0"/>
              <a:t>Where an Interreg B or D </a:t>
            </a:r>
            <a:r>
              <a:rPr lang="en-US" sz="2400" dirty="0" err="1"/>
              <a:t>programme</a:t>
            </a:r>
            <a:r>
              <a:rPr lang="en-US" sz="2400" dirty="0"/>
              <a:t> is unable to fulfil the obligations laid down in sub paragraph 1, it shall state its reasons in accordance with [point 6 of] the template set out in the Annex.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9394373" y="3080657"/>
            <a:ext cx="2525485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de-AT" dirty="0"/>
              <a:t>Option (a) </a:t>
            </a:r>
            <a:r>
              <a:rPr lang="de-AT" dirty="0" err="1"/>
              <a:t>means</a:t>
            </a:r>
            <a:r>
              <a:rPr lang="de-AT" dirty="0"/>
              <a:t>  </a:t>
            </a:r>
            <a:r>
              <a:rPr lang="de-AT" dirty="0" err="1"/>
              <a:t>that</a:t>
            </a:r>
            <a:r>
              <a:rPr lang="de-AT" dirty="0"/>
              <a:t> </a:t>
            </a:r>
            <a:r>
              <a:rPr lang="de-AT" dirty="0" err="1"/>
              <a:t>these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fully-fledged</a:t>
            </a:r>
            <a:r>
              <a:rPr lang="de-AT" dirty="0"/>
              <a:t> </a:t>
            </a:r>
            <a:r>
              <a:rPr lang="de-AT" dirty="0" err="1"/>
              <a:t>projects</a:t>
            </a:r>
            <a:r>
              <a:rPr lang="de-AT" dirty="0"/>
              <a:t> and </a:t>
            </a:r>
            <a:r>
              <a:rPr lang="de-AT" dirty="0" err="1"/>
              <a:t>provisions</a:t>
            </a:r>
            <a:r>
              <a:rPr lang="de-AT" dirty="0"/>
              <a:t> on </a:t>
            </a:r>
            <a:r>
              <a:rPr lang="de-AT" dirty="0" err="1"/>
              <a:t>selection</a:t>
            </a:r>
            <a:r>
              <a:rPr lang="de-AT" dirty="0"/>
              <a:t> </a:t>
            </a:r>
            <a:r>
              <a:rPr lang="de-AT" dirty="0" err="1"/>
              <a:t>acc</a:t>
            </a:r>
            <a:r>
              <a:rPr lang="de-AT" dirty="0"/>
              <a:t>. </a:t>
            </a:r>
            <a:r>
              <a:rPr lang="de-AT" dirty="0" err="1"/>
              <a:t>article</a:t>
            </a:r>
            <a:r>
              <a:rPr lang="de-AT" dirty="0"/>
              <a:t> 22 </a:t>
            </a:r>
            <a:r>
              <a:rPr lang="de-AT" dirty="0" err="1"/>
              <a:t>apply</a:t>
            </a:r>
            <a:r>
              <a:rPr lang="de-AT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627304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832022"/>
            <a:ext cx="9022087" cy="574683"/>
          </a:xfrm>
        </p:spPr>
        <p:txBody>
          <a:bodyPr/>
          <a:lstStyle/>
          <a:p>
            <a:r>
              <a:rPr lang="en-GB" dirty="0"/>
              <a:t>Projects with limited financial volume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2" y="1776787"/>
            <a:ext cx="8945247" cy="4248150"/>
          </a:xfrm>
        </p:spPr>
        <p:txBody>
          <a:bodyPr/>
          <a:lstStyle/>
          <a:p>
            <a:r>
              <a:rPr lang="en-GB" sz="2400" dirty="0"/>
              <a:t>Compulsory for A programmes</a:t>
            </a:r>
          </a:p>
          <a:p>
            <a:r>
              <a:rPr lang="en-GB" sz="2400" dirty="0"/>
              <a:t>Exit route for B, D programmes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No definition of the term ‘projects with limited financial volume’</a:t>
            </a:r>
          </a:p>
          <a:p>
            <a:r>
              <a:rPr lang="en-GB" sz="2400" dirty="0"/>
              <a:t>Definition in the context of the programme</a:t>
            </a:r>
          </a:p>
          <a:p>
            <a:r>
              <a:rPr lang="en-GB" sz="2400" dirty="0"/>
              <a:t>Indicate purpose, target groups and Specific Objectives (SOs)</a:t>
            </a:r>
          </a:p>
          <a:p>
            <a:r>
              <a:rPr lang="en-GB" sz="2400" dirty="0"/>
              <a:t>Be aware of thresholds for the application of SCOs</a:t>
            </a:r>
          </a:p>
        </p:txBody>
      </p:sp>
    </p:spTree>
    <p:extLst>
      <p:ext uri="{BB962C8B-B14F-4D97-AF65-F5344CB8AC3E}">
        <p14:creationId xmlns:p14="http://schemas.microsoft.com/office/powerpoint/2010/main" val="1933706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693356"/>
            <a:ext cx="10026762" cy="615553"/>
          </a:xfrm>
        </p:spPr>
        <p:txBody>
          <a:bodyPr/>
          <a:lstStyle/>
          <a:p>
            <a:r>
              <a:rPr lang="en-GB" dirty="0"/>
              <a:t>Initial reflections</a:t>
            </a:r>
            <a:endParaRPr lang="en-GB" sz="24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1" y="1480245"/>
            <a:ext cx="10446350" cy="424815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400" dirty="0">
                <a:solidFill>
                  <a:schemeClr val="accent2"/>
                </a:solidFill>
                <a:latin typeface="+mj-lt"/>
              </a:rPr>
              <a:t>Approach –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section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6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of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the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IP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template</a:t>
            </a:r>
            <a:endParaRPr lang="de-AT" sz="2400" dirty="0">
              <a:solidFill>
                <a:schemeClr val="accent2"/>
              </a:solidFill>
              <a:latin typeface="+mj-lt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Developing a meaningful approach providing added-value for your </a:t>
            </a:r>
            <a:r>
              <a:rPr lang="en-US" sz="2400" dirty="0" err="1"/>
              <a:t>programme</a:t>
            </a:r>
            <a:r>
              <a:rPr lang="en-US" sz="2400" dirty="0"/>
              <a:t> might require developing ideas from the scratch, explaining quite a lot …..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latin typeface="+mj-lt"/>
              </a:rPr>
              <a:t>But: </a:t>
            </a:r>
            <a:r>
              <a:rPr lang="en-US" sz="2400" dirty="0"/>
              <a:t>You should still decide what you put in section 6!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latin typeface="+mj-lt"/>
              </a:rPr>
              <a:t>And: </a:t>
            </a:r>
            <a:r>
              <a:rPr lang="en-US" sz="2400" dirty="0"/>
              <a:t>‘indicative’ is a useful word and might help to avoid amendments to the </a:t>
            </a:r>
            <a:r>
              <a:rPr lang="en-US" sz="2400" dirty="0" err="1"/>
              <a:t>programme</a:t>
            </a:r>
            <a:r>
              <a:rPr lang="en-US" sz="2400" dirty="0"/>
              <a:t> at later stages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400" dirty="0" err="1">
                <a:solidFill>
                  <a:srgbClr val="007BA1"/>
                </a:solidFill>
                <a:latin typeface="Franklin Gothic Medium" panose="020B0603020102020204"/>
              </a:rPr>
              <a:t>Simplification</a:t>
            </a:r>
            <a:endParaRPr lang="de-AT" sz="2400" dirty="0">
              <a:solidFill>
                <a:srgbClr val="007BA1"/>
              </a:solidFill>
              <a:latin typeface="Franklin Gothic Medium" panose="020B0603020102020204"/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One system at </a:t>
            </a:r>
            <a:r>
              <a:rPr lang="en-US" sz="2400" dirty="0" err="1">
                <a:solidFill>
                  <a:srgbClr val="000000"/>
                </a:solidFill>
              </a:rPr>
              <a:t>programme</a:t>
            </a:r>
            <a:r>
              <a:rPr lang="en-US" sz="2400" dirty="0">
                <a:solidFill>
                  <a:srgbClr val="000000"/>
                </a:solidFill>
              </a:rPr>
              <a:t> level, resting </a:t>
            </a:r>
            <a:r>
              <a:rPr lang="en-US" sz="2400">
                <a:solidFill>
                  <a:srgbClr val="000000"/>
                </a:solidFill>
              </a:rPr>
              <a:t>on off-the-shelf </a:t>
            </a:r>
            <a:r>
              <a:rPr lang="en-US" sz="2400" dirty="0">
                <a:solidFill>
                  <a:srgbClr val="000000"/>
                </a:solidFill>
              </a:rPr>
              <a:t>options and combinations thereof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Tricky path: Simplification measures for all beneficiaries but proportionate requirements according to project volumes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br>
              <a:rPr lang="en-US" sz="2400" dirty="0"/>
            </a:br>
            <a:endParaRPr lang="en-US" sz="2400" dirty="0"/>
          </a:p>
          <a:p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06534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693356"/>
            <a:ext cx="10026762" cy="615553"/>
          </a:xfrm>
        </p:spPr>
        <p:txBody>
          <a:bodyPr/>
          <a:lstStyle/>
          <a:p>
            <a:r>
              <a:rPr lang="en-GB" dirty="0"/>
              <a:t>Section 6 of the IP Template </a:t>
            </a:r>
            <a:r>
              <a:rPr lang="en-GB" sz="2400" dirty="0"/>
              <a:t>– 1/2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1" y="1480245"/>
            <a:ext cx="10446350" cy="424815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400" dirty="0">
                <a:solidFill>
                  <a:schemeClr val="accent2"/>
                </a:solidFill>
                <a:latin typeface="+mj-lt"/>
              </a:rPr>
              <a:t>Definition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of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small-scale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projects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in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the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context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of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the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400" dirty="0" err="1">
                <a:solidFill>
                  <a:schemeClr val="accent2"/>
                </a:solidFill>
                <a:latin typeface="+mj-lt"/>
              </a:rPr>
              <a:t>programme</a:t>
            </a:r>
            <a:r>
              <a:rPr lang="de-AT" sz="2400" dirty="0">
                <a:solidFill>
                  <a:schemeClr val="accent2"/>
                </a:solidFill>
                <a:latin typeface="+mj-lt"/>
              </a:rPr>
              <a:t>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Current average / median financial volume and partner number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Definition of small-scale projects for the </a:t>
            </a:r>
            <a:r>
              <a:rPr lang="en-US" sz="2400" dirty="0" err="1"/>
              <a:t>programme</a:t>
            </a:r>
            <a:r>
              <a:rPr lang="en-US" sz="2400" dirty="0"/>
              <a:t> (minimum and maximum financial volume; partnership requirements, maximum duration etc.)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One or several types?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400" dirty="0" err="1">
                <a:solidFill>
                  <a:srgbClr val="007BA1"/>
                </a:solidFill>
                <a:latin typeface="Franklin Gothic Medium" panose="020B0603020102020204"/>
              </a:rPr>
              <a:t>Objective</a:t>
            </a:r>
            <a:r>
              <a:rPr lang="de-AT" sz="2400" dirty="0">
                <a:solidFill>
                  <a:srgbClr val="007BA1"/>
                </a:solidFill>
                <a:latin typeface="Franklin Gothic Medium" panose="020B0603020102020204"/>
              </a:rPr>
              <a:t>(s)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Indicative (quantified) objective to the use of the new option; e.g. unprecedented and we expect to have up to 15 of such projects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More details – if you wish to do so …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br>
              <a:rPr lang="en-US" sz="2400" dirty="0"/>
            </a:br>
            <a:endParaRPr lang="en-US" sz="2400" dirty="0"/>
          </a:p>
          <a:p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66421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628041"/>
            <a:ext cx="10026762" cy="615553"/>
          </a:xfrm>
        </p:spPr>
        <p:txBody>
          <a:bodyPr/>
          <a:lstStyle/>
          <a:p>
            <a:r>
              <a:rPr lang="en-GB" dirty="0"/>
              <a:t>Section 6 of the IP Template </a:t>
            </a:r>
            <a:r>
              <a:rPr lang="en-GB" sz="2400" dirty="0"/>
              <a:t>– 2/2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2" y="1360502"/>
            <a:ext cx="9915892" cy="4248150"/>
          </a:xfrm>
        </p:spPr>
        <p:txBody>
          <a:bodyPr/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400" dirty="0" err="1">
                <a:solidFill>
                  <a:srgbClr val="007BA1"/>
                </a:solidFill>
                <a:latin typeface="Franklin Gothic Medium" panose="020B0603020102020204"/>
              </a:rPr>
              <a:t>Purpose</a:t>
            </a:r>
            <a:r>
              <a:rPr lang="de-AT" sz="2400" dirty="0">
                <a:solidFill>
                  <a:srgbClr val="007BA1"/>
                </a:solidFill>
                <a:latin typeface="Franklin Gothic Medium" panose="020B0603020102020204"/>
              </a:rPr>
              <a:t> and rationale </a:t>
            </a:r>
            <a:r>
              <a:rPr lang="de-AT" sz="2400" dirty="0" err="1">
                <a:solidFill>
                  <a:srgbClr val="007BA1"/>
                </a:solidFill>
                <a:latin typeface="Franklin Gothic Medium" panose="020B0603020102020204"/>
              </a:rPr>
              <a:t>of</a:t>
            </a:r>
            <a:r>
              <a:rPr lang="de-AT" sz="2400" dirty="0">
                <a:solidFill>
                  <a:srgbClr val="007BA1"/>
                </a:solidFill>
                <a:latin typeface="Franklin Gothic Medium" panose="020B0603020102020204"/>
              </a:rPr>
              <a:t> </a:t>
            </a:r>
            <a:r>
              <a:rPr lang="de-AT" sz="2400" dirty="0" err="1">
                <a:solidFill>
                  <a:srgbClr val="007BA1"/>
                </a:solidFill>
                <a:latin typeface="Franklin Gothic Medium" panose="020B0603020102020204"/>
              </a:rPr>
              <a:t>small-scale</a:t>
            </a:r>
            <a:r>
              <a:rPr lang="de-AT" sz="2400" dirty="0">
                <a:solidFill>
                  <a:srgbClr val="007BA1"/>
                </a:solidFill>
                <a:latin typeface="Franklin Gothic Medium" panose="020B0603020102020204"/>
              </a:rPr>
              <a:t> </a:t>
            </a:r>
            <a:r>
              <a:rPr lang="de-AT" sz="2400" dirty="0" err="1">
                <a:solidFill>
                  <a:srgbClr val="007BA1"/>
                </a:solidFill>
                <a:latin typeface="Franklin Gothic Medium" panose="020B0603020102020204"/>
              </a:rPr>
              <a:t>projects</a:t>
            </a:r>
            <a:endParaRPr lang="en-GB" sz="2400" dirty="0">
              <a:solidFill>
                <a:srgbClr val="007BA1"/>
              </a:solidFill>
              <a:latin typeface="Franklin Gothic Medium" panose="020B0603020102020204"/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Which type of applicants targeted (e.g. newcomers)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Rationale of projects (e.g. my first cooperation action, testing and seed-financing for larger projects, p2p-actions, capitalization actions, micro-projects for exchange activities, SME cooperation,  ..)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Implicit target is the quick delivery of results, hence the maximum duration is limited …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Across all SO or only for selected ones? (consistency with applicant type and rationale!)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400" dirty="0">
                <a:solidFill>
                  <a:srgbClr val="007BA1"/>
                </a:solidFill>
                <a:latin typeface="Franklin Gothic Medium" panose="020B0603020102020204"/>
              </a:rPr>
              <a:t>Management approach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rgbClr val="000000"/>
                </a:solidFill>
              </a:rPr>
              <a:t>Might be considered to establish a separate Steering Committee (justified?) at a later stage if required (high number of applications)</a:t>
            </a:r>
            <a:br>
              <a:rPr lang="en-US" sz="2400" dirty="0"/>
            </a:br>
            <a:endParaRPr lang="en-US" sz="2400" dirty="0"/>
          </a:p>
          <a:p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40994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921957"/>
            <a:ext cx="10943167" cy="615553"/>
          </a:xfrm>
        </p:spPr>
        <p:txBody>
          <a:bodyPr/>
          <a:lstStyle/>
          <a:p>
            <a:r>
              <a:rPr lang="de-DE" dirty="0"/>
              <a:t>Rationale &amp; </a:t>
            </a:r>
            <a:r>
              <a:rPr lang="de-DE" dirty="0" err="1"/>
              <a:t>purpose</a:t>
            </a:r>
            <a:r>
              <a:rPr lang="de-DE" dirty="0"/>
              <a:t>: </a:t>
            </a:r>
            <a:r>
              <a:rPr lang="de-DE" dirty="0" err="1"/>
              <a:t>reality</a:t>
            </a:r>
            <a:r>
              <a:rPr lang="de-DE" dirty="0"/>
              <a:t> check</a:t>
            </a:r>
          </a:p>
        </p:txBody>
      </p:sp>
      <p:graphicFrame>
        <p:nvGraphicFramePr>
          <p:cNvPr id="6" name="Tabellenplatzhalter 5"/>
          <p:cNvGraphicFramePr>
            <a:graphicFrameLocks noGrp="1"/>
          </p:cNvGraphicFramePr>
          <p:nvPr>
            <p:ph idx="1"/>
          </p:nvPr>
        </p:nvGraphicFramePr>
        <p:xfrm>
          <a:off x="624421" y="1612008"/>
          <a:ext cx="8207375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0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45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0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6195">
                <a:tc>
                  <a:txBody>
                    <a:bodyPr/>
                    <a:lstStyle/>
                    <a:p>
                      <a:r>
                        <a:rPr lang="en-GB" sz="2000" b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SO</a:t>
                      </a:r>
                      <a:r>
                        <a:rPr lang="en-GB" sz="2000" b="0" baseline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 1</a:t>
                      </a:r>
                      <a:endParaRPr lang="en-GB" sz="2000" b="0" noProof="0" dirty="0">
                        <a:solidFill>
                          <a:schemeClr val="tx1"/>
                        </a:solidFill>
                        <a:latin typeface="+mj-lt"/>
                        <a:ea typeface="Franklin Gothic Demi" charset="0"/>
                        <a:cs typeface="Franklin Gothic Dem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SO</a:t>
                      </a:r>
                      <a:r>
                        <a:rPr lang="en-GB" sz="2000" b="0" baseline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 2</a:t>
                      </a:r>
                      <a:endParaRPr lang="en-GB" sz="2000" b="0" noProof="0" dirty="0">
                        <a:solidFill>
                          <a:schemeClr val="tx1"/>
                        </a:solidFill>
                        <a:latin typeface="+mj-lt"/>
                        <a:ea typeface="Franklin Gothic Demi" charset="0"/>
                        <a:cs typeface="Franklin Gothic Dem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SO</a:t>
                      </a:r>
                      <a:r>
                        <a:rPr lang="en-GB" sz="2000" b="0" baseline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 3</a:t>
                      </a:r>
                      <a:endParaRPr lang="en-GB" sz="2000" b="0" noProof="0" dirty="0">
                        <a:solidFill>
                          <a:schemeClr val="tx1"/>
                        </a:solidFill>
                        <a:latin typeface="+mj-lt"/>
                        <a:ea typeface="Franklin Gothic Demi" charset="0"/>
                        <a:cs typeface="Franklin Gothic Dem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>
                          <a:solidFill>
                            <a:schemeClr val="tx1"/>
                          </a:solidFill>
                          <a:latin typeface="+mj-lt"/>
                          <a:ea typeface="Franklin Gothic Demi" charset="0"/>
                          <a:cs typeface="Franklin Gothic Demi" charset="0"/>
                        </a:rPr>
                        <a:t>SO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195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First cooperation action for newcomers</a:t>
                      </a: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/>
                        <a:t>Small and targeted implementation actions</a:t>
                      </a: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/>
                        <a:t>Awareness raising (of general public) </a:t>
                      </a: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/>
                        <a:t>People-to-people actions: Promote contacts and interaction between people </a:t>
                      </a: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/>
                        <a:t>Establishing new cooperation networks</a:t>
                      </a: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SME cooperation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6987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18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21" y="654314"/>
            <a:ext cx="8207375" cy="484748"/>
          </a:xfrm>
        </p:spPr>
        <p:txBody>
          <a:bodyPr/>
          <a:lstStyle/>
          <a:p>
            <a:r>
              <a:rPr lang="en-GB" dirty="0"/>
              <a:t>Use of SCOs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24422" y="1160803"/>
            <a:ext cx="9705145" cy="424815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chemeClr val="accent2"/>
                </a:solidFill>
                <a:latin typeface="+mj-lt"/>
              </a:rPr>
              <a:t>Small-scale projects acc. article 24:</a:t>
            </a:r>
            <a:endParaRPr lang="en-GB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&lt; EUR 200.000 total costs mandatory (Art. 48, CPR)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Exception for research and innovation projects (no definitions provided)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Exception if State aid involved (De minimis is not State aid, GBER is)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Exception for basis costs, if flat rates used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Option for draft budget as calculation method, threshold: </a:t>
            </a:r>
            <a:br>
              <a:rPr lang="en-GB" sz="2400" dirty="0"/>
            </a:br>
            <a:r>
              <a:rPr lang="en-GB" sz="2400" dirty="0"/>
              <a:t>&lt; EUR 200.000 total costs (Art. 48, CPR)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accent2"/>
                </a:solidFill>
                <a:latin typeface="+mj-lt"/>
              </a:rPr>
              <a:t>Small projects acc. article 25(6):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&lt; EUR 100.000 public contribution mandatory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Exception if State aid involved (De </a:t>
            </a:r>
            <a:r>
              <a:rPr lang="en-GB" sz="2400" dirty="0" err="1"/>
              <a:t>minimis</a:t>
            </a:r>
            <a:r>
              <a:rPr lang="en-GB" sz="2400" dirty="0"/>
              <a:t> is not State aid, GBER is)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Exception for basis costs, if flat rates used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Option for draft budget as calculation method, explicitly anchored, threshold: &lt; EUR 100.000 total costs</a:t>
            </a:r>
          </a:p>
        </p:txBody>
      </p:sp>
    </p:spTree>
    <p:extLst>
      <p:ext uri="{BB962C8B-B14F-4D97-AF65-F5344CB8AC3E}">
        <p14:creationId xmlns:p14="http://schemas.microsoft.com/office/powerpoint/2010/main" val="33957433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&amp;#x0D;&amp;#x0A;HIT Sub-group: Micro projects &amp;amp; Small Project Fund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able of Contents&amp;quot;&quot;/&gt;&lt;property id=&quot;20307&quot; value=&quot;281&quot;/&gt;&lt;/object&gt;&lt;object type=&quot;3&quot; unique_id=&quot;10006&quot;&gt;&lt;property id=&quot;20148&quot; value=&quot;5&quot;/&gt;&lt;property id=&quot;20300&quot; value=&quot;Slide 3 - &amp;quot;Setting&amp;quot;&quot;/&gt;&lt;property id=&quot;20307&quot; value=&quot;257&quot;/&gt;&lt;/object&gt;&lt;object type=&quot;3&quot; unique_id=&quot;10007&quot;&gt;&lt;property id=&quot;20148&quot; value=&quot;5&quot;/&gt;&lt;property id=&quot;20300&quot; value=&quot;Slide 4 - &amp;quot;Objectives for the meeting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Mandate&amp;quot;&quot;/&gt;&lt;property id=&quot;20307&quot; value=&quot;288&quot;/&gt;&lt;/object&gt;&lt;object type=&quot;3&quot; unique_id=&quot;10009&quot;&gt;&lt;property id=&quot;20148&quot; value=&quot;5&quot;/&gt;&lt;property id=&quot;20300&quot; value=&quot;Slide 6 - &amp;quot;Approach&amp;quot;&quot;/&gt;&lt;property id=&quot;20307&quot; value=&quot;289&quot;/&gt;&lt;/object&gt;&lt;object type=&quot;3&quot; unique_id=&quot;10010&quot;&gt;&lt;property id=&quot;20148&quot; value=&quot;5&quot;/&gt;&lt;property id=&quot;20300&quot; value=&quot;Slide 7 - &amp;quot;Points of departure&amp;quot;&quot;/&gt;&lt;property id=&quot;20307&quot; value=&quot;260&quot;/&gt;&lt;/object&gt;&lt;object type=&quot;3&quot; unique_id=&quot;10011&quot;&gt;&lt;property id=&quot;20148&quot; value=&quot;5&quot;/&gt;&lt;property id=&quot;20300&quot; value=&quot;Slide 8 - &amp;quot;Key points for small/micro-projects&amp;quot;&quot;/&gt;&lt;property id=&quot;20307&quot; value=&quot;290&quot;/&gt;&lt;/object&gt;&lt;object type=&quot;3&quot; unique_id=&quot;10012&quot;&gt;&lt;property id=&quot;20148&quot; value=&quot;5&quot;/&gt;&lt;property id=&quot;20300&quot; value=&quot;Slide 9 - &amp;quot;Small/micro-projects: structure of APF&amp;quot;&quot;/&gt;&lt;property id=&quot;20307&quot; value=&quot;271&quot;/&gt;&lt;/object&gt;&lt;object type=&quot;3&quot; unique_id=&quot;10013&quot;&gt;&lt;property id=&quot;20148&quot; value=&quot;5&quot;/&gt;&lt;property id=&quot;20300&quot; value=&quot;Slide 11 - &amp;quot;Which parts of the SPF AF require the biggest attention?&amp;quot;&quot;/&gt;&lt;property id=&quot;20307&quot; value=&quot;291&quot;/&gt;&lt;/object&gt;&lt;object type=&quot;3&quot; unique_id=&quot;10014&quot;&gt;&lt;property id=&quot;20148&quot; value=&quot;5&quot;/&gt;&lt;property id=&quot;20300&quot; value=&quot;Slide 12 - &amp;quot;SPF AF proposal – main points of attention:&amp;#x0D;&amp;#x0A;&amp;#x0D;&amp;#x0A;- project budget split ( the Fund and management costs;&amp;#x0D;&amp;#x0A;&amp;#x0D;&amp;#x0A;- the Fund i&quot;/&gt;&lt;property id=&quot;20307&quot; value=&quot;292&quot;/&gt;&lt;/object&gt;&lt;object type=&quot;3&quot; unique_id=&quot;10015&quot;&gt;&lt;property id=&quot;20148&quot; value=&quot;5&quot;/&gt;&lt;property id=&quot;20300&quot; value=&quot;Slide 13 - &amp;quot;Cooperation works&amp;quot;&quot;/&gt;&lt;property id=&quot;20307&quot; value=&quot;258&quot;/&gt;&lt;/object&gt;&lt;object type=&quot;3&quot; unique_id=&quot;10100&quot;&gt;&lt;property id=&quot;20148&quot; value=&quot;5&quot;/&gt;&lt;property id=&quot;20300&quot; value=&quot;Slide 10 - &amp;quot;Annotation&amp;quot;&quot;/&gt;&lt;property id=&quot;20307&quot; value=&quot;29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00624_HIT_SPF">
  <a:themeElements>
    <a:clrScheme name="Interact_Farb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1E7F7"/>
      </a:accent1>
      <a:accent2>
        <a:srgbClr val="007BA1"/>
      </a:accent2>
      <a:accent3>
        <a:srgbClr val="FBB900"/>
      </a:accent3>
      <a:accent4>
        <a:srgbClr val="E1BF8C"/>
      </a:accent4>
      <a:accent5>
        <a:srgbClr val="706D67"/>
      </a:accent5>
      <a:accent6>
        <a:srgbClr val="BDBCB6"/>
      </a:accent6>
      <a:hlink>
        <a:srgbClr val="8EBED1"/>
      </a:hlink>
      <a:folHlink>
        <a:srgbClr val="918C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A5F1A6E5-773C-46AA-87CD-E82482C6E594}" vid="{B4A2F025-CC53-4947-9BC5-B047B5DA2745}"/>
    </a:ext>
  </a:extLst>
</a:theme>
</file>

<file path=ppt/theme/theme2.xml><?xml version="1.0" encoding="utf-8"?>
<a:theme xmlns:a="http://schemas.openxmlformats.org/drawingml/2006/main" name="CONTENT MASTER">
  <a:themeElements>
    <a:clrScheme name="Interact_Farbpalette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1E7F7"/>
      </a:accent1>
      <a:accent2>
        <a:srgbClr val="007BA1"/>
      </a:accent2>
      <a:accent3>
        <a:srgbClr val="FBB900"/>
      </a:accent3>
      <a:accent4>
        <a:srgbClr val="E1BF8C"/>
      </a:accent4>
      <a:accent5>
        <a:srgbClr val="706D67"/>
      </a:accent5>
      <a:accent6>
        <a:srgbClr val="BDBCB6"/>
      </a:accent6>
      <a:hlink>
        <a:srgbClr val="8EBED1"/>
      </a:hlink>
      <a:folHlink>
        <a:srgbClr val="918C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A5F1A6E5-773C-46AA-87CD-E82482C6E594}" vid="{87E03D16-3E2A-49F4-BAF9-4286DEBB4667}"/>
    </a:ext>
  </a:extLst>
</a:theme>
</file>

<file path=ppt/theme/theme3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200624_HIT_SPF</Template>
  <TotalTime>0</TotalTime>
  <Words>991</Words>
  <Application>Microsoft Macintosh PowerPoint</Application>
  <PresentationFormat>Widescreen</PresentationFormat>
  <Paragraphs>123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Calibri</vt:lpstr>
      <vt:lpstr>Franklin Gothic Book</vt:lpstr>
      <vt:lpstr>Franklin Gothic Book Standard</vt:lpstr>
      <vt:lpstr>Franklin Gothic Demi</vt:lpstr>
      <vt:lpstr>Franklin Gothic Medium</vt:lpstr>
      <vt:lpstr>Symbol</vt:lpstr>
      <vt:lpstr>200624_HIT_SPF</vt:lpstr>
      <vt:lpstr>CONTENT MASTER</vt:lpstr>
      <vt:lpstr>Office Theme</vt:lpstr>
      <vt:lpstr>Small-scale projects acc. article 24(a)</vt:lpstr>
      <vt:lpstr>Communities</vt:lpstr>
      <vt:lpstr>Projects with limited financial volume </vt:lpstr>
      <vt:lpstr>Projects with limited financial volume </vt:lpstr>
      <vt:lpstr>Initial reflections</vt:lpstr>
      <vt:lpstr>Section 6 of the IP Template – 1/2</vt:lpstr>
      <vt:lpstr>Section 6 of the IP Template – 2/2</vt:lpstr>
      <vt:lpstr>Rationale &amp; purpose: reality check</vt:lpstr>
      <vt:lpstr>Use of SCOs</vt:lpstr>
      <vt:lpstr>Use of SCOs</vt:lpstr>
      <vt:lpstr>Next events</vt:lpstr>
      <vt:lpstr>Cooperation works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 Sub-group: Micro projects &amp; Small Project Fund</dc:title>
  <dc:creator>Schausberger</dc:creator>
  <cp:lastModifiedBy>Edmunds Sniķeris</cp:lastModifiedBy>
  <cp:revision>125</cp:revision>
  <cp:lastPrinted>2021-03-15T13:49:20Z</cp:lastPrinted>
  <dcterms:created xsi:type="dcterms:W3CDTF">2020-06-22T12:40:13Z</dcterms:created>
  <dcterms:modified xsi:type="dcterms:W3CDTF">2021-05-26T07:04:09Z</dcterms:modified>
</cp:coreProperties>
</file>